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 id="2147483732" r:id="rId3"/>
    <p:sldMasterId id="2147483744" r:id="rId4"/>
    <p:sldMasterId id="2147483756" r:id="rId5"/>
    <p:sldMasterId id="2147483768" r:id="rId6"/>
  </p:sldMasterIdLst>
  <p:notesMasterIdLst>
    <p:notesMasterId r:id="rId35"/>
  </p:notesMasterIdLst>
  <p:handoutMasterIdLst>
    <p:handoutMasterId r:id="rId36"/>
  </p:handoutMasterIdLst>
  <p:sldIdLst>
    <p:sldId id="278" r:id="rId7"/>
    <p:sldId id="288" r:id="rId8"/>
    <p:sldId id="350" r:id="rId9"/>
    <p:sldId id="372" r:id="rId10"/>
    <p:sldId id="379" r:id="rId11"/>
    <p:sldId id="380" r:id="rId12"/>
    <p:sldId id="373" r:id="rId13"/>
    <p:sldId id="374" r:id="rId14"/>
    <p:sldId id="375" r:id="rId15"/>
    <p:sldId id="378" r:id="rId16"/>
    <p:sldId id="357" r:id="rId17"/>
    <p:sldId id="358" r:id="rId18"/>
    <p:sldId id="306" r:id="rId19"/>
    <p:sldId id="381" r:id="rId20"/>
    <p:sldId id="360" r:id="rId21"/>
    <p:sldId id="361" r:id="rId22"/>
    <p:sldId id="363" r:id="rId23"/>
    <p:sldId id="362" r:id="rId24"/>
    <p:sldId id="383" r:id="rId25"/>
    <p:sldId id="384" r:id="rId26"/>
    <p:sldId id="364" r:id="rId27"/>
    <p:sldId id="335" r:id="rId28"/>
    <p:sldId id="366" r:id="rId29"/>
    <p:sldId id="367" r:id="rId30"/>
    <p:sldId id="369" r:id="rId31"/>
    <p:sldId id="371" r:id="rId32"/>
    <p:sldId id="370" r:id="rId33"/>
    <p:sldId id="3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Stachl" initials="TS" lastIdx="1" clrIdx="0">
    <p:extLst>
      <p:ext uri="{19B8F6BF-5375-455C-9EA6-DF929625EA0E}">
        <p15:presenceInfo xmlns:p15="http://schemas.microsoft.com/office/powerpoint/2012/main" userId="cd965585009220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ECE"/>
    <a:srgbClr val="35302D"/>
    <a:srgbClr val="0E0E0E"/>
    <a:srgbClr val="181818"/>
    <a:srgbClr val="004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84672" autoAdjust="0"/>
  </p:normalViewPr>
  <p:slideViewPr>
    <p:cSldViewPr snapToGrid="0">
      <p:cViewPr varScale="1">
        <p:scale>
          <a:sx n="99" d="100"/>
          <a:sy n="99" d="100"/>
        </p:scale>
        <p:origin x="972" y="1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6C1996-8CAD-4BD2-A3A1-CF491D9989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313FB821-3A02-4EC3-8BB6-8241351406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40E79B-C34D-400E-A86F-3EE57569476A}" type="datetimeFigureOut">
              <a:rPr lang="en-CA" smtClean="0"/>
              <a:t>2022-05-19</a:t>
            </a:fld>
            <a:endParaRPr lang="en-CA"/>
          </a:p>
        </p:txBody>
      </p:sp>
      <p:sp>
        <p:nvSpPr>
          <p:cNvPr id="4" name="Footer Placeholder 3">
            <a:extLst>
              <a:ext uri="{FF2B5EF4-FFF2-40B4-BE49-F238E27FC236}">
                <a16:creationId xmlns:a16="http://schemas.microsoft.com/office/drawing/2014/main" id="{110098D0-D0E7-4126-81F9-620B241390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A26E7392-2A70-4E02-9877-F58A31E0E0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15A6EB-3816-4137-952F-DED280ACB0BF}" type="slidenum">
              <a:rPr lang="en-CA" smtClean="0"/>
              <a:t>‹#›</a:t>
            </a:fld>
            <a:endParaRPr lang="en-CA"/>
          </a:p>
        </p:txBody>
      </p:sp>
    </p:spTree>
    <p:extLst>
      <p:ext uri="{BB962C8B-B14F-4D97-AF65-F5344CB8AC3E}">
        <p14:creationId xmlns:p14="http://schemas.microsoft.com/office/powerpoint/2010/main" val="27875502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B0C34-059A-49EC-BDDC-03DD1F3A7545}"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3924F-A1D2-43FB-AF00-3B2608E171AA}" type="slidenum">
              <a:rPr lang="en-US" smtClean="0"/>
              <a:t>‹#›</a:t>
            </a:fld>
            <a:endParaRPr lang="en-US"/>
          </a:p>
        </p:txBody>
      </p:sp>
    </p:spTree>
    <p:extLst>
      <p:ext uri="{BB962C8B-B14F-4D97-AF65-F5344CB8AC3E}">
        <p14:creationId xmlns:p14="http://schemas.microsoft.com/office/powerpoint/2010/main" val="178620596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5</a:t>
            </a:fld>
            <a:endParaRPr lang="en-US"/>
          </a:p>
        </p:txBody>
      </p:sp>
    </p:spTree>
    <p:extLst>
      <p:ext uri="{BB962C8B-B14F-4D97-AF65-F5344CB8AC3E}">
        <p14:creationId xmlns:p14="http://schemas.microsoft.com/office/powerpoint/2010/main" val="3710532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Why is operating point reduction required?</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Operating points must be reduced to maintain low run times.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Most significant operating points may be determined based on energy consumption.</a:t>
                </a:r>
              </a:p>
              <a:p>
                <a:pPr marL="0" indent="0">
                  <a:lnSpc>
                    <a:spcPct val="100000"/>
                  </a:lnSpc>
                  <a:spcBef>
                    <a:spcPts val="600"/>
                  </a:spcBef>
                  <a:buNone/>
                  <a:defRPr/>
                </a:pPr>
                <a:endParaRPr lang="en-US" sz="12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Energy Center of Gravity (ECG) Clustering:</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Determines centroid location and magnitude based on normalized energy consumption of each sub-region.</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Centroid torque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panose="02040503050406030204" pitchFamily="18" charset="0"/>
                          </a:rPr>
                          <m:t>𝑚𝑐𝑖</m:t>
                        </m:r>
                      </m:sub>
                    </m:sSub>
                  </m:oMath>
                </a14:m>
                <a:r>
                  <a:rPr lang="en-US" sz="1200" dirty="0">
                    <a:solidFill>
                      <a:prstClr val="black"/>
                    </a:solidFill>
                    <a:latin typeface="Times New Roman" panose="02020603050405020304" pitchFamily="18" charset="0"/>
                    <a:cs typeface="Times New Roman" panose="02020603050405020304" pitchFamily="18" charset="0"/>
                  </a:rPr>
                  <a:t>), speed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𝜔</m:t>
                        </m:r>
                      </m:e>
                      <m:sub>
                        <m:r>
                          <a:rPr lang="en-US" sz="1200" i="1">
                            <a:latin typeface="Cambria Math" panose="02040503050406030204" pitchFamily="18" charset="0"/>
                          </a:rPr>
                          <m:t>𝑚𝑐𝑖</m:t>
                        </m:r>
                      </m:sub>
                    </m:sSub>
                  </m:oMath>
                </a14:m>
                <a:r>
                  <a:rPr lang="en-US" sz="1200" dirty="0">
                    <a:solidFill>
                      <a:prstClr val="black"/>
                    </a:solidFill>
                    <a:latin typeface="Times New Roman" panose="02020603050405020304" pitchFamily="18" charset="0"/>
                    <a:cs typeface="Times New Roman" panose="02020603050405020304" pitchFamily="18" charset="0"/>
                  </a:rPr>
                  <a:t>) and total normalized energy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𝐸</m:t>
                        </m:r>
                      </m:e>
                      <m:sub>
                        <m:r>
                          <a:rPr lang="en-US" sz="1200" i="1">
                            <a:latin typeface="Cambria Math" panose="02040503050406030204" pitchFamily="18" charset="0"/>
                          </a:rPr>
                          <m:t>𝑖</m:t>
                        </m:r>
                      </m:sub>
                    </m:sSub>
                  </m:oMath>
                </a14:m>
                <a:r>
                  <a:rPr lang="en-US" sz="1200" dirty="0">
                    <a:solidFill>
                      <a:prstClr val="black"/>
                    </a:solidFill>
                    <a:latin typeface="Times New Roman" panose="02020603050405020304" pitchFamily="18" charset="0"/>
                    <a:cs typeface="Times New Roman" panose="02020603050405020304" pitchFamily="18" charset="0"/>
                  </a:rPr>
                  <a:t>) for each respective sub-region are calculated using (13), (14) and (15).</a:t>
                </a:r>
                <a:r>
                  <a:rPr lang="en-US" sz="1200" baseline="30000" dirty="0">
                    <a:solidFill>
                      <a:prstClr val="black"/>
                    </a:solidFill>
                    <a:latin typeface="Times New Roman" panose="02020603050405020304" pitchFamily="18" charset="0"/>
                    <a:cs typeface="Times New Roman" panose="02020603050405020304" pitchFamily="18" charset="0"/>
                  </a:rPr>
                  <a:t> [21]</a:t>
                </a:r>
                <a:endParaRPr lang="en-US" sz="1200" dirty="0">
                  <a:solidFill>
                    <a:prstClr val="black"/>
                  </a:solidFill>
                  <a:latin typeface="Times New Roman" panose="02020603050405020304" pitchFamily="18" charset="0"/>
                  <a:cs typeface="Times New Roman" panose="02020603050405020304" pitchFamily="18" charset="0"/>
                </a:endParaRPr>
              </a:p>
              <a:p>
                <a:endParaRPr lang="en-CA" dirty="0"/>
              </a:p>
            </p:txBody>
          </p:sp>
        </mc:Choice>
        <mc:Fallback xmlns="">
          <p:sp>
            <p:nvSpPr>
              <p:cNvPr id="3" name="Notes Placeholder 2"/>
              <p:cNvSpPr>
                <a:spLocks noGrp="1"/>
              </p:cNvSpPr>
              <p:nvPr>
                <p:ph type="body" idx="1"/>
              </p:nvPr>
            </p:nvSpPr>
            <p:spPr/>
            <p:txBody>
              <a:bodyPr/>
              <a:lstStyle/>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Why is operating point reduction required?</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Operating points must be reduced to maintain low run times.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Most significant operating points may be determined based on energy consumption.</a:t>
                </a:r>
              </a:p>
              <a:p>
                <a:pPr marL="0" indent="0">
                  <a:lnSpc>
                    <a:spcPct val="100000"/>
                  </a:lnSpc>
                  <a:spcBef>
                    <a:spcPts val="600"/>
                  </a:spcBef>
                  <a:buNone/>
                  <a:defRPr/>
                </a:pPr>
                <a:endParaRPr lang="en-US" sz="12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Energy Center of Gravity (ECG) Clustering:</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Determines centroid location and magnitude based on normalized energy consumption of each sub-region.</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Centroid torque (</a:t>
                </a:r>
                <a:r>
                  <a:rPr lang="en-US" sz="1200" i="0">
                    <a:latin typeface="Cambria Math" panose="02040503050406030204" pitchFamily="18" charset="0"/>
                  </a:rPr>
                  <a:t>𝑇_𝑚𝑐𝑖</a:t>
                </a:r>
                <a:r>
                  <a:rPr lang="en-US" sz="1200" dirty="0">
                    <a:solidFill>
                      <a:prstClr val="black"/>
                    </a:solidFill>
                    <a:latin typeface="Times New Roman" panose="02020603050405020304" pitchFamily="18" charset="0"/>
                    <a:cs typeface="Times New Roman" panose="02020603050405020304" pitchFamily="18" charset="0"/>
                  </a:rPr>
                  <a:t>), speed (</a:t>
                </a:r>
                <a:r>
                  <a:rPr lang="en-US" sz="1200" i="0">
                    <a:latin typeface="Cambria Math" panose="02040503050406030204" pitchFamily="18" charset="0"/>
                    <a:ea typeface="Cambria Math" panose="02040503050406030204" pitchFamily="18" charset="0"/>
                  </a:rPr>
                  <a:t>𝜔_</a:t>
                </a:r>
                <a:r>
                  <a:rPr lang="en-US" sz="1200" i="0">
                    <a:latin typeface="Cambria Math" panose="02040503050406030204" pitchFamily="18" charset="0"/>
                  </a:rPr>
                  <a:t>𝑚𝑐𝑖</a:t>
                </a:r>
                <a:r>
                  <a:rPr lang="en-US" sz="1200" dirty="0">
                    <a:solidFill>
                      <a:prstClr val="black"/>
                    </a:solidFill>
                    <a:latin typeface="Times New Roman" panose="02020603050405020304" pitchFamily="18" charset="0"/>
                    <a:cs typeface="Times New Roman" panose="02020603050405020304" pitchFamily="18" charset="0"/>
                  </a:rPr>
                  <a:t>) and total normalized energy (</a:t>
                </a:r>
                <a:r>
                  <a:rPr lang="en-US" sz="1200" i="0">
                    <a:latin typeface="Cambria Math" panose="02040503050406030204" pitchFamily="18" charset="0"/>
                  </a:rPr>
                  <a:t>𝐸_𝑖</a:t>
                </a:r>
                <a:r>
                  <a:rPr lang="en-US" sz="1200" dirty="0">
                    <a:solidFill>
                      <a:prstClr val="black"/>
                    </a:solidFill>
                    <a:latin typeface="Times New Roman" panose="02020603050405020304" pitchFamily="18" charset="0"/>
                    <a:cs typeface="Times New Roman" panose="02020603050405020304" pitchFamily="18" charset="0"/>
                  </a:rPr>
                  <a:t>) for each respective sub-region are calculated using (13), (14) and (15).</a:t>
                </a:r>
                <a:r>
                  <a:rPr lang="en-US" sz="1200" baseline="30000" dirty="0">
                    <a:solidFill>
                      <a:prstClr val="black"/>
                    </a:solidFill>
                    <a:latin typeface="Times New Roman" panose="02020603050405020304" pitchFamily="18" charset="0"/>
                    <a:cs typeface="Times New Roman" panose="02020603050405020304" pitchFamily="18" charset="0"/>
                  </a:rPr>
                  <a:t> [21]</a:t>
                </a:r>
                <a:endParaRPr lang="en-US" sz="1200" dirty="0">
                  <a:solidFill>
                    <a:prstClr val="black"/>
                  </a:solidFill>
                  <a:latin typeface="Times New Roman" panose="02020603050405020304" pitchFamily="18" charset="0"/>
                  <a:cs typeface="Times New Roman" panose="02020603050405020304" pitchFamily="18" charset="0"/>
                </a:endParaRPr>
              </a:p>
              <a:p>
                <a:endParaRPr lang="en-CA" dirty="0"/>
              </a:p>
            </p:txBody>
          </p:sp>
        </mc:Fallback>
      </mc:AlternateContent>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18</a:t>
            </a:fld>
            <a:endParaRPr lang="en-US"/>
          </a:p>
        </p:txBody>
      </p:sp>
    </p:spTree>
    <p:extLst>
      <p:ext uri="{BB962C8B-B14F-4D97-AF65-F5344CB8AC3E}">
        <p14:creationId xmlns:p14="http://schemas.microsoft.com/office/powerpoint/2010/main" val="411810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Torque-Speed operating points are grouped into equal sized sub-regions.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Each sub region is represented by the ECG centroid with a magnitude proportionate to energy consumption of sub-region.</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Therefore, ECG centroid location differs from true conventional mean torque-speed average of each sub-region.</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19</a:t>
            </a:fld>
            <a:endParaRPr lang="en-US"/>
          </a:p>
        </p:txBody>
      </p:sp>
    </p:spTree>
    <p:extLst>
      <p:ext uri="{BB962C8B-B14F-4D97-AF65-F5344CB8AC3E}">
        <p14:creationId xmlns:p14="http://schemas.microsoft.com/office/powerpoint/2010/main" val="293910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Individuals produced by ARGA must be evaluated under each operating conditions determined by ECG.</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Slight increase in run time is expected as a result.</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A single cumulative OF score is assigned for each objective considering all operating points.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Normalized energy consumption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𝑖</m:t>
                        </m:r>
                      </m:sub>
                    </m:sSub>
                  </m:oMath>
                </a14:m>
                <a:r>
                  <a:rPr lang="en-US" sz="1200" dirty="0">
                    <a:solidFill>
                      <a:prstClr val="black"/>
                    </a:solidFill>
                    <a:latin typeface="Times New Roman" panose="02020603050405020304" pitchFamily="18" charset="0"/>
                    <a:cs typeface="Times New Roman" panose="02020603050405020304" pitchFamily="18" charset="0"/>
                  </a:rPr>
                  <a:t>) of determines objective contribution of each sub-region.</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Ensures optimal rotor bar provides optimal performance across entire desired operating range.</a:t>
                </a:r>
              </a:p>
              <a:p>
                <a:endParaRPr lang="en-CA" dirty="0"/>
              </a:p>
            </p:txBody>
          </p:sp>
        </mc:Choice>
        <mc:Fallback xmlns="">
          <p:sp>
            <p:nvSpPr>
              <p:cNvPr id="3" name="Notes Placeholder 2"/>
              <p:cNvSpPr>
                <a:spLocks noGrp="1"/>
              </p:cNvSpPr>
              <p:nvPr>
                <p:ph type="body" idx="1"/>
              </p:nvPr>
            </p:nvSpPr>
            <p:spPr/>
            <p:txBody>
              <a:bodyPr/>
              <a:lstStyle/>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Individuals produced by ARGA must be evaluated under each operating conditions determined by ECG.</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Slight increase in run time is expected as a result.</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A single cumulative OF score is assigned for each objective considering all operating points.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Normalized energy consumption (</a:t>
                </a:r>
                <a:r>
                  <a:rPr lang="en-US" sz="1200" b="0" i="0">
                    <a:latin typeface="Cambria Math" panose="02040503050406030204" pitchFamily="18" charset="0"/>
                  </a:rPr>
                  <a:t>𝐸_𝑖</a:t>
                </a:r>
                <a:r>
                  <a:rPr lang="en-US" sz="1200" dirty="0">
                    <a:solidFill>
                      <a:prstClr val="black"/>
                    </a:solidFill>
                    <a:latin typeface="Times New Roman" panose="02020603050405020304" pitchFamily="18" charset="0"/>
                    <a:cs typeface="Times New Roman" panose="02020603050405020304" pitchFamily="18" charset="0"/>
                  </a:rPr>
                  <a:t>) of determines objective contribution of each sub-region.</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Ensures optimal rotor bar provides optimal performance across entire desired operating range.</a:t>
                </a:r>
              </a:p>
              <a:p>
                <a:endParaRPr lang="en-CA" dirty="0"/>
              </a:p>
            </p:txBody>
          </p:sp>
        </mc:Fallback>
      </mc:AlternateContent>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20</a:t>
            </a:fld>
            <a:endParaRPr lang="en-US"/>
          </a:p>
        </p:txBody>
      </p:sp>
    </p:spTree>
    <p:extLst>
      <p:ext uri="{BB962C8B-B14F-4D97-AF65-F5344CB8AC3E}">
        <p14:creationId xmlns:p14="http://schemas.microsoft.com/office/powerpoint/2010/main" val="1493589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ARGA performed 7 restart iterations evaluating an average 357 generations each iteration, converging after 98.91 seconds well below maximum run time.</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Search space was successfully reduced each iteration maintaining low run times while restarts increase confidence and quality of global optimal solution.</a:t>
            </a:r>
            <a:endParaRPr lang="en-US" sz="1200" dirty="0">
              <a:solidFill>
                <a:prstClr val="black"/>
              </a:solidFill>
              <a:latin typeface="Times New Roman" panose="02020603050405020304" pitchFamily="18" charset="0"/>
              <a:cs typeface="Times New Roman" panose="02020603050405020304" pitchFamily="18" charset="0"/>
            </a:endParaRP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21</a:t>
            </a:fld>
            <a:endParaRPr lang="en-US"/>
          </a:p>
        </p:txBody>
      </p:sp>
    </p:spTree>
    <p:extLst>
      <p:ext uri="{BB962C8B-B14F-4D97-AF65-F5344CB8AC3E}">
        <p14:creationId xmlns:p14="http://schemas.microsoft.com/office/powerpoint/2010/main" val="2155078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Torque region of rotor bar narrowed leading to increased torque output of optimal design</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Efficiency region has narrowed and shallower reducing slot area</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7.51% increase in output torque and 0.55% reduction in total losses</a:t>
            </a:r>
          </a:p>
          <a:p>
            <a:pPr marL="285750" indent="-285750">
              <a:lnSpc>
                <a:spcPct val="100000"/>
              </a:lnSpc>
              <a:spcBef>
                <a:spcPts val="0"/>
              </a:spcBef>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Optimal rotor bar design is validated against FEA simulation</a:t>
            </a:r>
          </a:p>
          <a:p>
            <a:pPr marL="285750" indent="-285750">
              <a:lnSpc>
                <a:spcPct val="100000"/>
              </a:lnSpc>
              <a:spcBef>
                <a:spcPts val="0"/>
              </a:spcBef>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 operating points used for validation differ from operating conditions considered during optimization ensuring a global optimal design.</a:t>
            </a:r>
          </a:p>
          <a:p>
            <a:pPr marL="285750" indent="-285750">
              <a:lnSpc>
                <a:spcPct val="100000"/>
              </a:lnSpc>
              <a:spcBef>
                <a:spcPts val="0"/>
              </a:spcBef>
              <a:spcAft>
                <a:spcPts val="12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PECM is capable</a:t>
            </a:r>
            <a:r>
              <a:rPr lang="en-US" dirty="0">
                <a:latin typeface="Times New Roman" panose="02020603050405020304" pitchFamily="18" charset="0"/>
                <a:cs typeface="Times New Roman" panose="02020603050405020304" pitchFamily="18" charset="0"/>
              </a:rPr>
              <a:t> of torque, total loss and efficiency prediction of the baseline IM within 7.16%, 7.89% and 1.12% of FEA results, respectively.</a:t>
            </a:r>
            <a:endParaRPr lang="en-US" sz="1200" dirty="0">
              <a:latin typeface="Times New Roman" panose="02020603050405020304" pitchFamily="18" charset="0"/>
              <a:cs typeface="Times New Roman" panose="02020603050405020304" pitchFamily="18" charset="0"/>
            </a:endParaRP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22</a:t>
            </a:fld>
            <a:endParaRPr lang="en-US"/>
          </a:p>
        </p:txBody>
      </p:sp>
    </p:spTree>
    <p:extLst>
      <p:ext uri="{BB962C8B-B14F-4D97-AF65-F5344CB8AC3E}">
        <p14:creationId xmlns:p14="http://schemas.microsoft.com/office/powerpoint/2010/main" val="427490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00"/>
              </a:spcBef>
              <a:buNone/>
              <a:defRPr/>
            </a:pPr>
            <a:r>
              <a:rPr lang="en-US" sz="1200" b="1" dirty="0">
                <a:solidFill>
                  <a:prstClr val="black"/>
                </a:solidFill>
                <a:latin typeface="Times New Roman" panose="02020603050405020304" pitchFamily="18" charset="0"/>
                <a:cs typeface="Times New Roman" panose="02020603050405020304" pitchFamily="18" charset="0"/>
              </a:rPr>
              <a:t>IM Stator </a:t>
            </a:r>
            <a:r>
              <a:rPr lang="en-US" b="1" dirty="0">
                <a:solidFill>
                  <a:prstClr val="black"/>
                </a:solidFill>
                <a:latin typeface="Times New Roman" panose="02020603050405020304" pitchFamily="18" charset="0"/>
                <a:cs typeface="Times New Roman" panose="02020603050405020304" pitchFamily="18" charset="0"/>
              </a:rPr>
              <a:t>Structure and </a:t>
            </a:r>
            <a:r>
              <a:rPr lang="en-US" sz="1200" b="1" dirty="0">
                <a:solidFill>
                  <a:prstClr val="black"/>
                </a:solidFill>
                <a:latin typeface="Times New Roman" panose="02020603050405020304" pitchFamily="18" charset="0"/>
                <a:cs typeface="Times New Roman" panose="02020603050405020304" pitchFamily="18" charset="0"/>
              </a:rPr>
              <a:t>Design:</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Stator slot geometry and winding configuration are crucial in field production</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Stator structure and winding design of IMs are similar to PMSMs</a:t>
            </a:r>
          </a:p>
          <a:p>
            <a:pPr>
              <a:lnSpc>
                <a:spcPct val="100000"/>
              </a:lnSpc>
              <a:spcBef>
                <a:spcPts val="600"/>
              </a:spcBef>
              <a:defRPr/>
            </a:pPr>
            <a:endParaRPr lang="en-US" dirty="0">
              <a:solidFill>
                <a:prstClr val="black"/>
              </a:solidFill>
              <a:latin typeface="Times New Roman" panose="02020603050405020304" pitchFamily="18" charset="0"/>
              <a:cs typeface="Times New Roman" panose="02020603050405020304" pitchFamily="18" charset="0"/>
            </a:endParaRPr>
          </a:p>
          <a:p>
            <a:pPr>
              <a:lnSpc>
                <a:spcPct val="100000"/>
              </a:lnSpc>
              <a:spcBef>
                <a:spcPts val="600"/>
              </a:spcBef>
              <a:defRPr/>
            </a:pPr>
            <a:r>
              <a:rPr lang="en-US" b="1" dirty="0">
                <a:solidFill>
                  <a:prstClr val="black"/>
                </a:solidFill>
                <a:latin typeface="Times New Roman" panose="02020603050405020304" pitchFamily="18" charset="0"/>
                <a:cs typeface="Times New Roman" panose="02020603050405020304" pitchFamily="18" charset="0"/>
              </a:rPr>
              <a:t>IM Rotor Structure and Design:</a:t>
            </a:r>
          </a:p>
          <a:p>
            <a:pPr marL="285750" indent="-2857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Rotor structure is unique to IM</a:t>
            </a:r>
            <a:r>
              <a:rPr lang="en-US" dirty="0">
                <a:solidFill>
                  <a:prstClr val="black"/>
                </a:solidFill>
                <a:latin typeface="Times New Roman" panose="02020603050405020304" pitchFamily="18" charset="0"/>
                <a:cs typeface="Times New Roman" panose="02020603050405020304" pitchFamily="18" charset="0"/>
              </a:rPr>
              <a:t>s due to current carrying elements</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Bar directly affects output torque and total losses, indirectly relating rotor bar to torque density and operating efficiency</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Area near the top of the rotor bar known as torque region due to proximity to air gap</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Lower portion of rotor bar is efficiency region due to the area of the rotor bar being related to rotor copper loss</a:t>
            </a:r>
          </a:p>
          <a:p>
            <a:pPr marL="285750" indent="-2857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NEMA class rotor bars demonstrate the effect of various rotor bar shapes on the IM torque performance</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6</a:t>
            </a:fld>
            <a:endParaRPr lang="en-US"/>
          </a:p>
        </p:txBody>
      </p:sp>
    </p:spTree>
    <p:extLst>
      <p:ext uri="{BB962C8B-B14F-4D97-AF65-F5344CB8AC3E}">
        <p14:creationId xmlns:p14="http://schemas.microsoft.com/office/powerpoint/2010/main" val="283690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What is Optimization?</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Solve for global optimal solution of complex multivariable problems which may be assisted by optimization algorithms (OAs) </a:t>
            </a:r>
            <a:r>
              <a:rPr lang="en-US" sz="1200" baseline="30000" dirty="0">
                <a:solidFill>
                  <a:prstClr val="black"/>
                </a:solidFill>
                <a:latin typeface="Times New Roman" panose="02020603050405020304" pitchFamily="18" charset="0"/>
                <a:cs typeface="Times New Roman" panose="02020603050405020304" pitchFamily="18" charset="0"/>
              </a:rPr>
              <a:t>[5]</a:t>
            </a:r>
            <a:endParaRPr lang="en-US" sz="1200"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1200"/>
              </a:spcBef>
              <a:buNone/>
              <a:defRPr/>
            </a:pPr>
            <a:endParaRPr lang="en-US" sz="12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1200"/>
              </a:spcBef>
              <a:buNone/>
              <a:defRPr/>
            </a:pPr>
            <a:r>
              <a:rPr lang="en-US" sz="1200" b="1" dirty="0">
                <a:solidFill>
                  <a:prstClr val="black"/>
                </a:solidFill>
                <a:latin typeface="Times New Roman" panose="02020603050405020304" pitchFamily="18" charset="0"/>
                <a:cs typeface="Times New Roman" panose="02020603050405020304" pitchFamily="18" charset="0"/>
              </a:rPr>
              <a:t>Common OAs for IM optimization:</a:t>
            </a:r>
          </a:p>
          <a:p>
            <a:pPr marL="171450" indent="-171450">
              <a:lnSpc>
                <a:spcPct val="100000"/>
              </a:lnSpc>
              <a:spcBef>
                <a:spcPts val="12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Parametric Search (PS), Particle Swarm (PSO), Ant Colony (ACO) and Genetic Algorithms (GA)</a:t>
            </a:r>
          </a:p>
          <a:p>
            <a:pPr marL="0" indent="0">
              <a:lnSpc>
                <a:spcPct val="100000"/>
              </a:lnSpc>
              <a:spcBef>
                <a:spcPts val="1200"/>
              </a:spcBef>
              <a:buNone/>
              <a:defRPr/>
            </a:pPr>
            <a:endParaRPr lang="en-US" sz="12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1200"/>
              </a:spcBef>
              <a:buNone/>
              <a:defRPr/>
            </a:pPr>
            <a:r>
              <a:rPr lang="en-US" sz="1200" b="1" dirty="0">
                <a:solidFill>
                  <a:prstClr val="black"/>
                </a:solidFill>
                <a:latin typeface="Times New Roman" panose="02020603050405020304" pitchFamily="18" charset="0"/>
                <a:cs typeface="Times New Roman" panose="02020603050405020304" pitchFamily="18" charset="0"/>
              </a:rPr>
              <a:t>Key performance parameters of OAs: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Rapid convergence ensuring low run times and high solution quality</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Robust structure against stalling and local solutions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Maintain large search spaces while being easily modified</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7</a:t>
            </a:fld>
            <a:endParaRPr lang="en-US"/>
          </a:p>
        </p:txBody>
      </p:sp>
    </p:spTree>
    <p:extLst>
      <p:ext uri="{BB962C8B-B14F-4D97-AF65-F5344CB8AC3E}">
        <p14:creationId xmlns:p14="http://schemas.microsoft.com/office/powerpoint/2010/main" val="1233953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600"/>
              </a:spcBef>
              <a:buNone/>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What is Objective Function Modeling and Function Bias?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Translator between the Analytical Model and the OA and are to be minimized </a:t>
            </a:r>
            <a:r>
              <a:rPr lang="en-US" sz="1200" baseline="30000" dirty="0">
                <a:solidFill>
                  <a:prstClr val="black"/>
                </a:solidFill>
                <a:latin typeface="Times New Roman" panose="02020603050405020304" pitchFamily="18" charset="0"/>
                <a:cs typeface="Times New Roman" panose="02020603050405020304" pitchFamily="18" charset="0"/>
              </a:rPr>
              <a:t>[10]</a:t>
            </a:r>
          </a:p>
          <a:p>
            <a:pPr marL="171450" indent="-171450">
              <a:lnSpc>
                <a:spcPct val="100000"/>
              </a:lnSpc>
              <a:spcBef>
                <a:spcPts val="600"/>
              </a:spcBef>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If objective function (OF) score of one objective dominates the other causing stalling, early convergence and un-optimal local solutions</a:t>
            </a:r>
            <a:r>
              <a:rPr lang="en-US" sz="1200" baseline="30000" dirty="0">
                <a:solidFill>
                  <a:prstClr val="black"/>
                </a:solidFill>
                <a:latin typeface="Times New Roman" panose="02020603050405020304" pitchFamily="18" charset="0"/>
                <a:cs typeface="Times New Roman" panose="02020603050405020304" pitchFamily="18" charset="0"/>
              </a:rPr>
              <a:t> [11]</a:t>
            </a:r>
          </a:p>
          <a:p>
            <a:pPr marL="0" indent="0">
              <a:lnSpc>
                <a:spcPct val="100000"/>
              </a:lnSpc>
              <a:spcBef>
                <a:spcPts val="600"/>
              </a:spcBef>
              <a:buNone/>
            </a:pPr>
            <a:endParaRPr lang="en-US" sz="12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600"/>
              </a:spcBef>
              <a:buNone/>
            </a:pPr>
            <a:r>
              <a:rPr lang="en-US" sz="1200" b="1" dirty="0">
                <a:solidFill>
                  <a:prstClr val="black"/>
                </a:solidFill>
                <a:latin typeface="Times New Roman" panose="02020603050405020304" pitchFamily="18" charset="0"/>
                <a:cs typeface="Times New Roman" panose="02020603050405020304" pitchFamily="18" charset="0"/>
              </a:rPr>
              <a:t>Drawbacks of Conventional OF Modeling:</a:t>
            </a:r>
          </a:p>
          <a:p>
            <a:pPr marL="171450" indent="-171450">
              <a:lnSpc>
                <a:spcPct val="100000"/>
              </a:lnSpc>
              <a:spcBef>
                <a:spcPts val="600"/>
              </a:spcBef>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Unbounded outputs cause differences in OF score magnitudes leading to OF bias and dominated solutions </a:t>
            </a:r>
            <a:r>
              <a:rPr lang="en-US" sz="1200" baseline="30000" dirty="0">
                <a:solidFill>
                  <a:prstClr val="black"/>
                </a:solidFill>
                <a:latin typeface="Times New Roman" panose="02020603050405020304" pitchFamily="18" charset="0"/>
                <a:cs typeface="Times New Roman" panose="02020603050405020304" pitchFamily="18" charset="0"/>
              </a:rPr>
              <a:t>[15]</a:t>
            </a:r>
          </a:p>
          <a:p>
            <a:pPr marL="171450" indent="-171450">
              <a:lnSpc>
                <a:spcPct val="100000"/>
              </a:lnSpc>
              <a:spcBef>
                <a:spcPts val="600"/>
              </a:spcBef>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Reference as lowest OF value is useful for tuning, not optimization</a:t>
            </a:r>
          </a:p>
          <a:p>
            <a:pPr marL="171450" indent="-171450">
              <a:lnSpc>
                <a:spcPct val="100000"/>
              </a:lnSpc>
              <a:spcBef>
                <a:spcPts val="600"/>
              </a:spcBef>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Negative integers increases complexity and potential function bias </a:t>
            </a:r>
            <a:r>
              <a:rPr lang="en-US" sz="1200" baseline="30000" dirty="0">
                <a:solidFill>
                  <a:prstClr val="black"/>
                </a:solidFill>
                <a:latin typeface="Times New Roman" panose="02020603050405020304" pitchFamily="18" charset="0"/>
                <a:cs typeface="Times New Roman" panose="02020603050405020304" pitchFamily="18" charset="0"/>
              </a:rPr>
              <a:t>[16]</a:t>
            </a:r>
          </a:p>
          <a:p>
            <a:pPr marL="171450" indent="-171450">
              <a:lnSpc>
                <a:spcPct val="100000"/>
              </a:lnSpc>
              <a:spcBef>
                <a:spcPts val="600"/>
              </a:spcBef>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Sensitivity to performance improvements decays in exponential OFs </a:t>
            </a:r>
          </a:p>
          <a:p>
            <a:pPr marL="171450" indent="-171450">
              <a:lnSpc>
                <a:spcPct val="100000"/>
              </a:lnSpc>
              <a:spcBef>
                <a:spcPts val="600"/>
              </a:spcBef>
              <a:buFont typeface="Arial" panose="020B0604020202020204" pitchFamily="34" charset="0"/>
              <a:buChar char="•"/>
            </a:pPr>
            <a:r>
              <a:rPr lang="en-US" sz="1200" dirty="0">
                <a:solidFill>
                  <a:prstClr val="black"/>
                </a:solidFill>
                <a:latin typeface="Times New Roman" panose="02020603050405020304" pitchFamily="18" charset="0"/>
                <a:cs typeface="Times New Roman" panose="02020603050405020304" pitchFamily="18" charset="0"/>
              </a:rPr>
              <a:t>Tuning weights of OFs complex time-consuming process</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9</a:t>
            </a:fld>
            <a:endParaRPr lang="en-US"/>
          </a:p>
        </p:txBody>
      </p:sp>
    </p:spTree>
    <p:extLst>
      <p:ext uri="{BB962C8B-B14F-4D97-AF65-F5344CB8AC3E}">
        <p14:creationId xmlns:p14="http://schemas.microsoft.com/office/powerpoint/2010/main" val="927006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lnSpc>
                <a:spcPct val="100000"/>
              </a:lnSpc>
              <a:spcBef>
                <a:spcPts val="0"/>
              </a:spcBef>
              <a:spcAft>
                <a:spcPts val="12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PECM links rotor bar geometry to output torque and total losses considering leakage effects and non-linearities.</a:t>
            </a:r>
          </a:p>
          <a:p>
            <a:pPr marL="171450" indent="-171450" algn="just">
              <a:lnSpc>
                <a:spcPct val="100000"/>
              </a:lnSpc>
              <a:spcBef>
                <a:spcPts val="0"/>
              </a:spcBef>
              <a:spcAft>
                <a:spcPts val="12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Incorporation of magnetic leakage effects and non-linearities greatly improves the accuracy of conventional ECM. [P2]</a:t>
            </a:r>
          </a:p>
          <a:p>
            <a:pPr marL="171450" indent="-171450" algn="just">
              <a:lnSpc>
                <a:spcPct val="100000"/>
              </a:lnSpc>
              <a:spcBef>
                <a:spcPts val="0"/>
              </a:spcBef>
              <a:spcAft>
                <a:spcPts val="12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Enhances the model’s sensitivity to changes in rotor bar geometry crucial in providing feedback to algorithm.  </a:t>
            </a:r>
          </a:p>
          <a:p>
            <a:pPr algn="just">
              <a:lnSpc>
                <a:spcPct val="100000"/>
              </a:lnSpc>
              <a:spcBef>
                <a:spcPts val="0"/>
              </a:spcBef>
              <a:spcAft>
                <a:spcPts val="1200"/>
              </a:spcAft>
            </a:pPr>
            <a:endParaRPr lang="en-US" sz="1200" b="1" dirty="0">
              <a:latin typeface="Times New Roman" panose="02020603050405020304" pitchFamily="18" charset="0"/>
              <a:cs typeface="Times New Roman" panose="02020603050405020304" pitchFamily="18" charset="0"/>
            </a:endParaRPr>
          </a:p>
          <a:p>
            <a:pPr algn="just">
              <a:lnSpc>
                <a:spcPct val="100000"/>
              </a:lnSpc>
              <a:spcBef>
                <a:spcPts val="0"/>
              </a:spcBef>
              <a:spcAft>
                <a:spcPts val="1200"/>
              </a:spcAft>
            </a:pPr>
            <a:r>
              <a:rPr lang="en-US" sz="1200" b="1" dirty="0">
                <a:latin typeface="Times New Roman" panose="02020603050405020304" pitchFamily="18" charset="0"/>
                <a:cs typeface="Times New Roman" panose="02020603050405020304" pitchFamily="18" charset="0"/>
              </a:rPr>
              <a:t>Leakage Effects</a:t>
            </a:r>
            <a:r>
              <a:rPr lang="en-US" sz="1200" dirty="0">
                <a:latin typeface="Times New Roman" panose="02020603050405020304" pitchFamily="18" charset="0"/>
                <a:cs typeface="Times New Roman" panose="02020603050405020304" pitchFamily="18" charset="0"/>
              </a:rPr>
              <a:t>: Slot, zigzag and tooth-top leakage as well as overhang leakage in stator.</a:t>
            </a:r>
          </a:p>
          <a:p>
            <a:pPr algn="just">
              <a:lnSpc>
                <a:spcPct val="100000"/>
              </a:lnSpc>
              <a:spcBef>
                <a:spcPts val="0"/>
              </a:spcBef>
              <a:spcAft>
                <a:spcPts val="1200"/>
              </a:spcAft>
            </a:pPr>
            <a:r>
              <a:rPr lang="en-US" sz="1200" b="1" dirty="0">
                <a:latin typeface="Times New Roman" panose="02020603050405020304" pitchFamily="18" charset="0"/>
                <a:cs typeface="Times New Roman" panose="02020603050405020304" pitchFamily="18" charset="0"/>
              </a:rPr>
              <a:t>Non-Linearities</a:t>
            </a:r>
            <a:r>
              <a:rPr lang="en-US" sz="1200" dirty="0">
                <a:latin typeface="Times New Roman" panose="02020603050405020304" pitchFamily="18" charset="0"/>
                <a:cs typeface="Times New Roman" panose="02020603050405020304" pitchFamily="18" charset="0"/>
              </a:rPr>
              <a:t>: Skin, proximity, saturation and slotting effect.</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13</a:t>
            </a:fld>
            <a:endParaRPr lang="en-US"/>
          </a:p>
        </p:txBody>
      </p:sp>
    </p:spTree>
    <p:extLst>
      <p:ext uri="{BB962C8B-B14F-4D97-AF65-F5344CB8AC3E}">
        <p14:creationId xmlns:p14="http://schemas.microsoft.com/office/powerpoint/2010/main" val="150087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200"/>
              </a:spcAft>
              <a:buNone/>
            </a:pPr>
            <a:r>
              <a:rPr lang="en-US" sz="1200" b="1" dirty="0">
                <a:latin typeface="Times New Roman" panose="02020603050405020304" pitchFamily="18" charset="0"/>
                <a:cs typeface="Times New Roman" panose="02020603050405020304" pitchFamily="18" charset="0"/>
              </a:rPr>
              <a:t>Experimental Test Setup:</a:t>
            </a:r>
          </a:p>
          <a:p>
            <a:pPr>
              <a:lnSpc>
                <a:spcPct val="100000"/>
              </a:lnSpc>
              <a:spcBef>
                <a:spcPts val="0"/>
              </a:spcBef>
              <a:spcAft>
                <a:spcPts val="1200"/>
              </a:spcAft>
            </a:pPr>
            <a:r>
              <a:rPr lang="en-US" sz="1200" dirty="0">
                <a:latin typeface="Times New Roman" panose="02020603050405020304" pitchFamily="18" charset="0"/>
                <a:cs typeface="Times New Roman" panose="02020603050405020304" pitchFamily="18" charset="0"/>
              </a:rPr>
              <a:t>Low-speed/high-torque DYNO is used for experimental testing</a:t>
            </a:r>
          </a:p>
          <a:p>
            <a:pPr>
              <a:lnSpc>
                <a:spcPct val="100000"/>
              </a:lnSpc>
              <a:spcBef>
                <a:spcPts val="0"/>
              </a:spcBef>
              <a:spcAft>
                <a:spcPts val="1200"/>
              </a:spcAft>
            </a:pPr>
            <a:r>
              <a:rPr lang="en-US" sz="1200" dirty="0">
                <a:latin typeface="Times New Roman" panose="02020603050405020304" pitchFamily="18" charset="0"/>
                <a:cs typeface="Times New Roman" panose="02020603050405020304" pitchFamily="18" charset="0"/>
              </a:rPr>
              <a:t>Variable gear box offers wider operating range during testing</a:t>
            </a:r>
          </a:p>
          <a:p>
            <a:pPr>
              <a:lnSpc>
                <a:spcPct val="100000"/>
              </a:lnSpc>
              <a:spcBef>
                <a:spcPts val="0"/>
              </a:spcBef>
              <a:spcAft>
                <a:spcPts val="1200"/>
              </a:spcAft>
            </a:pPr>
            <a:r>
              <a:rPr lang="en-US" sz="1200" dirty="0">
                <a:latin typeface="Times New Roman" panose="02020603050405020304" pitchFamily="18" charset="0"/>
                <a:cs typeface="Times New Roman" panose="02020603050405020304" pitchFamily="18" charset="0"/>
              </a:rPr>
              <a:t>Limited to high-speed/low torque or low-speed/high-torque</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14</a:t>
            </a:fld>
            <a:endParaRPr lang="en-US"/>
          </a:p>
        </p:txBody>
      </p:sp>
    </p:spTree>
    <p:extLst>
      <p:ext uri="{BB962C8B-B14F-4D97-AF65-F5344CB8AC3E}">
        <p14:creationId xmlns:p14="http://schemas.microsoft.com/office/powerpoint/2010/main" val="355214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Optimization test functions allows for even comparison between various OAs with known minima and optimal input variable vector for OA selection</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PS, PSO and GA implemented to optimize </a:t>
            </a:r>
            <a:r>
              <a:rPr lang="en-US" sz="1200" dirty="0" err="1">
                <a:latin typeface="Times New Roman" panose="02020603050405020304" pitchFamily="18" charset="0"/>
                <a:cs typeface="Times New Roman" panose="02020603050405020304" pitchFamily="18" charset="0"/>
              </a:rPr>
              <a:t>Schwefel</a:t>
            </a:r>
            <a:r>
              <a:rPr lang="en-US" sz="1200" dirty="0">
                <a:latin typeface="Times New Roman" panose="02020603050405020304" pitchFamily="18" charset="0"/>
                <a:cs typeface="Times New Roman" panose="02020603050405020304" pitchFamily="18" charset="0"/>
              </a:rPr>
              <a:t> test function determining OA best suited for multi-objective rotor bar optimization. </a:t>
            </a:r>
            <a:endParaRPr lang="en-CA" sz="12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PS optimization converged quickest however yielded the lowest solution quality.</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Both PSO and GA offer high solution quality while maintaining a large search space.</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 performed 11 less iterations therefore converging 2 seconds faster than PSO which is magnified in more complex optimization problems.</a:t>
            </a:r>
          </a:p>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15</a:t>
            </a:fld>
            <a:endParaRPr lang="en-US"/>
          </a:p>
        </p:txBody>
      </p:sp>
    </p:spTree>
    <p:extLst>
      <p:ext uri="{BB962C8B-B14F-4D97-AF65-F5344CB8AC3E}">
        <p14:creationId xmlns:p14="http://schemas.microsoft.com/office/powerpoint/2010/main" val="206805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Constrains any input to an equally bounded output</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Output torque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𝑜𝑢𝑡</m:t>
                        </m:r>
                      </m:sub>
                    </m:sSub>
                    <m:r>
                      <a:rPr lang="en-CA" b="0" i="0" smtClean="0">
                        <a:latin typeface="Cambria Math" panose="02040503050406030204" pitchFamily="18" charset="0"/>
                      </a:rPr>
                      <m:t> </m:t>
                    </m:r>
                  </m:oMath>
                </a14:m>
                <a:r>
                  <a:rPr lang="en-CA" dirty="0">
                    <a:latin typeface="Times New Roman" panose="02020603050405020304" pitchFamily="18" charset="0"/>
                    <a:cs typeface="Times New Roman" panose="02020603050405020304" pitchFamily="18" charset="0"/>
                  </a:rPr>
                  <a:t>and total losses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𝑙𝑜𝑠𝑠</m:t>
                        </m:r>
                      </m:sub>
                    </m:sSub>
                    <m:r>
                      <a:rPr lang="en-CA" b="0" i="0" smtClean="0">
                        <a:latin typeface="Cambria Math" panose="02040503050406030204" pitchFamily="18" charset="0"/>
                      </a:rPr>
                      <m:t> </m:t>
                    </m:r>
                  </m:oMath>
                </a14:m>
                <a:r>
                  <a:rPr lang="en-CA" dirty="0">
                    <a:latin typeface="Times New Roman" panose="02020603050405020304" pitchFamily="18" charset="0"/>
                    <a:cs typeface="Times New Roman" panose="02020603050405020304" pitchFamily="18" charset="0"/>
                  </a:rPr>
                  <a:t>fed from PECM</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Bias factor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𝐵𝑖𝑎𝑠</m:t>
                        </m:r>
                      </m:sub>
                    </m:sSub>
                  </m:oMath>
                </a14:m>
                <a:r>
                  <a:rPr lang="en-CA" dirty="0">
                    <a:latin typeface="Times New Roman" panose="02020603050405020304" pitchFamily="18" charset="0"/>
                    <a:cs typeface="Times New Roman" panose="02020603050405020304" pitchFamily="18" charset="0"/>
                  </a:rPr>
                  <a:t> allows designer to control and inject OF bias</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Baseline performance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𝐵𝑎𝑠𝑒</m:t>
                        </m:r>
                      </m:sub>
                    </m:sSub>
                    <m:r>
                      <a:rPr lang="en-US" i="1">
                        <a:latin typeface="Cambria Math" panose="02040503050406030204" pitchFamily="18" charset="0"/>
                      </a:rPr>
                      <m:t> </m:t>
                    </m:r>
                  </m:oMath>
                </a14:m>
                <a:r>
                  <a:rPr lang="en-CA"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𝐵𝑎𝑠𝑒</m:t>
                        </m:r>
                        <m:r>
                          <a:rPr lang="en-US" i="1">
                            <a:latin typeface="Cambria Math" panose="02040503050406030204" pitchFamily="18" charset="0"/>
                          </a:rPr>
                          <m:t> </m:t>
                        </m:r>
                        <m:r>
                          <a:rPr lang="en-US" i="1">
                            <a:latin typeface="Cambria Math" panose="02040503050406030204" pitchFamily="18" charset="0"/>
                          </a:rPr>
                          <m:t>𝑙𝑜𝑠𝑠</m:t>
                        </m:r>
                      </m:sub>
                    </m:sSub>
                    <m:r>
                      <a:rPr lang="en-US" i="1">
                        <a:latin typeface="Cambria Math" panose="02040503050406030204" pitchFamily="18" charset="0"/>
                      </a:rPr>
                      <m:t> </m:t>
                    </m:r>
                  </m:oMath>
                </a14:m>
                <a:r>
                  <a:rPr lang="en-CA" dirty="0">
                    <a:latin typeface="Times New Roman" panose="02020603050405020304" pitchFamily="18" charset="0"/>
                    <a:cs typeface="Times New Roman" panose="02020603050405020304" pitchFamily="18" charset="0"/>
                  </a:rPr>
                  <a:t>set base point</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 point ensures equal and central OF score at the objective performance baseline IM</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Scaling factors </a:t>
                </a:r>
                <a14:m>
                  <m:oMath xmlns:m="http://schemas.openxmlformats.org/officeDocument/2006/math">
                    <m:sSub>
                      <m:sSubPr>
                        <m:ctrlPr>
                          <a:rPr lang="en-CA" i="1" smtClean="0">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𝑡𝑜𝑟</m:t>
                        </m:r>
                      </m:sub>
                    </m:sSub>
                  </m:oMath>
                </a14:m>
                <a:r>
                  <a:rPr lang="en-CA"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CA"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𝑙𝑜𝑠𝑠</m:t>
                        </m:r>
                      </m:sub>
                    </m:sSub>
                  </m:oMath>
                </a14:m>
                <a:r>
                  <a:rPr lang="en-CA" dirty="0">
                    <a:latin typeface="Times New Roman" panose="02020603050405020304" pitchFamily="18" charset="0"/>
                    <a:cs typeface="Times New Roman" panose="02020603050405020304" pitchFamily="18" charset="0"/>
                  </a:rPr>
                  <a:t> tune the width of the transition region</a:t>
                </a:r>
                <a:endParaRPr lang="en-US"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Transition region is exponential for rapid convergence and determines sensitive to small change in fitness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Hyperbolic Tangent Based OFs allow Optimizer to easily tune algorithm sensitivity and precisely inject bias.</a:t>
                </a:r>
                <a:endParaRPr lang="en-CA" sz="12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endParaRPr lang="en-CA" dirty="0">
                  <a:latin typeface="Times New Roman" panose="02020603050405020304" pitchFamily="18" charset="0"/>
                  <a:cs typeface="Times New Roman" panose="02020603050405020304" pitchFamily="18" charset="0"/>
                </a:endParaRPr>
              </a:p>
              <a:p>
                <a:endParaRPr lang="en-CA" dirty="0"/>
              </a:p>
            </p:txBody>
          </p:sp>
        </mc:Choice>
        <mc:Fallback xmlns="">
          <p:sp>
            <p:nvSpPr>
              <p:cNvPr id="3" name="Notes Placeholder 2"/>
              <p:cNvSpPr>
                <a:spLocks noGrp="1"/>
              </p:cNvSpPr>
              <p:nvPr>
                <p:ph type="body" idx="1"/>
              </p:nvPr>
            </p:nvSpPr>
            <p:spPr/>
            <p:txBody>
              <a:bodyPr/>
              <a:lstStyle/>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Constrains any input to an equally bounded output</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Output torque </a:t>
                </a:r>
                <a:r>
                  <a:rPr lang="en-US" i="0">
                    <a:latin typeface="Cambria Math" panose="02040503050406030204" pitchFamily="18" charset="0"/>
                  </a:rPr>
                  <a:t>𝑇</a:t>
                </a:r>
                <a:r>
                  <a:rPr lang="en-CA" i="0">
                    <a:latin typeface="Cambria Math" panose="02040503050406030204" pitchFamily="18" charset="0"/>
                  </a:rPr>
                  <a:t>_</a:t>
                </a:r>
                <a:r>
                  <a:rPr lang="en-US" i="0">
                    <a:latin typeface="Cambria Math" panose="02040503050406030204" pitchFamily="18" charset="0"/>
                  </a:rPr>
                  <a:t>𝑜𝑢𝑡</a:t>
                </a:r>
                <a:r>
                  <a:rPr lang="en-CA" b="0" i="0">
                    <a:latin typeface="Cambria Math" panose="02040503050406030204" pitchFamily="18" charset="0"/>
                  </a:rPr>
                  <a:t>  </a:t>
                </a:r>
                <a:r>
                  <a:rPr lang="en-CA" dirty="0">
                    <a:latin typeface="Times New Roman" panose="02020603050405020304" pitchFamily="18" charset="0"/>
                    <a:cs typeface="Times New Roman" panose="02020603050405020304" pitchFamily="18" charset="0"/>
                  </a:rPr>
                  <a:t>and total losses </a:t>
                </a:r>
                <a:r>
                  <a:rPr lang="en-US" i="0">
                    <a:latin typeface="Cambria Math" panose="02040503050406030204" pitchFamily="18" charset="0"/>
                  </a:rPr>
                  <a:t>𝑃</a:t>
                </a:r>
                <a:r>
                  <a:rPr lang="en-CA" i="0">
                    <a:latin typeface="Cambria Math" panose="02040503050406030204" pitchFamily="18" charset="0"/>
                  </a:rPr>
                  <a:t>_</a:t>
                </a:r>
                <a:r>
                  <a:rPr lang="en-US" i="0">
                    <a:latin typeface="Cambria Math" panose="02040503050406030204" pitchFamily="18" charset="0"/>
                  </a:rPr>
                  <a:t>𝑙𝑜𝑠𝑠</a:t>
                </a:r>
                <a:r>
                  <a:rPr lang="en-CA" b="0" i="0">
                    <a:latin typeface="Cambria Math" panose="02040503050406030204" pitchFamily="18" charset="0"/>
                  </a:rPr>
                  <a:t>  </a:t>
                </a:r>
                <a:r>
                  <a:rPr lang="en-CA" dirty="0">
                    <a:latin typeface="Times New Roman" panose="02020603050405020304" pitchFamily="18" charset="0"/>
                    <a:cs typeface="Times New Roman" panose="02020603050405020304" pitchFamily="18" charset="0"/>
                  </a:rPr>
                  <a:t>fed from PECM</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Bias factor </a:t>
                </a:r>
                <a:r>
                  <a:rPr lang="en-US" i="0">
                    <a:latin typeface="Cambria Math" panose="02040503050406030204" pitchFamily="18" charset="0"/>
                  </a:rPr>
                  <a:t>𝐾</a:t>
                </a:r>
                <a:r>
                  <a:rPr lang="en-CA" i="0">
                    <a:latin typeface="Cambria Math" panose="02040503050406030204" pitchFamily="18" charset="0"/>
                  </a:rPr>
                  <a:t>_</a:t>
                </a:r>
                <a:r>
                  <a:rPr lang="en-US" i="0">
                    <a:latin typeface="Cambria Math" panose="02040503050406030204" pitchFamily="18" charset="0"/>
                  </a:rPr>
                  <a:t>𝐵𝑖𝑎𝑠</a:t>
                </a:r>
                <a:r>
                  <a:rPr lang="en-CA" dirty="0">
                    <a:latin typeface="Times New Roman" panose="02020603050405020304" pitchFamily="18" charset="0"/>
                    <a:cs typeface="Times New Roman" panose="02020603050405020304" pitchFamily="18" charset="0"/>
                  </a:rPr>
                  <a:t> allows designer to control and inject OF bias</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Baseline performance </a:t>
                </a:r>
                <a:r>
                  <a:rPr lang="en-US" i="0">
                    <a:latin typeface="Cambria Math" panose="02040503050406030204" pitchFamily="18" charset="0"/>
                  </a:rPr>
                  <a:t>𝑇</a:t>
                </a:r>
                <a:r>
                  <a:rPr lang="en-CA" i="0">
                    <a:latin typeface="Cambria Math" panose="02040503050406030204" pitchFamily="18" charset="0"/>
                  </a:rPr>
                  <a:t>_</a:t>
                </a:r>
                <a:r>
                  <a:rPr lang="en-US" i="0">
                    <a:latin typeface="Cambria Math" panose="02040503050406030204" pitchFamily="18" charset="0"/>
                  </a:rPr>
                  <a:t>𝐵𝑎𝑠𝑒  </a:t>
                </a:r>
                <a:r>
                  <a:rPr lang="en-CA" dirty="0">
                    <a:latin typeface="Times New Roman" panose="02020603050405020304" pitchFamily="18" charset="0"/>
                    <a:cs typeface="Times New Roman" panose="02020603050405020304" pitchFamily="18" charset="0"/>
                  </a:rPr>
                  <a:t> and </a:t>
                </a:r>
                <a:r>
                  <a:rPr lang="en-US" i="0">
                    <a:latin typeface="Cambria Math" panose="02040503050406030204" pitchFamily="18" charset="0"/>
                  </a:rPr>
                  <a:t>𝑃</a:t>
                </a:r>
                <a:r>
                  <a:rPr lang="en-CA" i="0">
                    <a:latin typeface="Cambria Math" panose="02040503050406030204" pitchFamily="18" charset="0"/>
                  </a:rPr>
                  <a:t>_(</a:t>
                </a:r>
                <a:r>
                  <a:rPr lang="en-US" i="0">
                    <a:latin typeface="Cambria Math" panose="02040503050406030204" pitchFamily="18" charset="0"/>
                  </a:rPr>
                  <a:t>𝐵𝑎𝑠𝑒 𝑙𝑜𝑠𝑠</a:t>
                </a:r>
                <a:r>
                  <a:rPr lang="en-CA" i="0">
                    <a:latin typeface="Cambria Math" panose="02040503050406030204" pitchFamily="18" charset="0"/>
                  </a:rPr>
                  <a:t>)</a:t>
                </a:r>
                <a:r>
                  <a:rPr lang="en-US" i="0">
                    <a:latin typeface="Cambria Math" panose="02040503050406030204" pitchFamily="18" charset="0"/>
                  </a:rPr>
                  <a:t>  </a:t>
                </a:r>
                <a:r>
                  <a:rPr lang="en-CA" dirty="0">
                    <a:latin typeface="Times New Roman" panose="02020603050405020304" pitchFamily="18" charset="0"/>
                    <a:cs typeface="Times New Roman" panose="02020603050405020304" pitchFamily="18" charset="0"/>
                  </a:rPr>
                  <a:t>set base point</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 point ensures equal and central OF score at the objective performance baseline IM</a:t>
                </a:r>
              </a:p>
              <a:p>
                <a:pPr marL="285750" indent="-285750">
                  <a:spcBef>
                    <a:spcPts val="1200"/>
                  </a:spcBef>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Scaling factors </a:t>
                </a:r>
                <a:r>
                  <a:rPr lang="en-US" i="0">
                    <a:latin typeface="Cambria Math" panose="02040503050406030204" pitchFamily="18" charset="0"/>
                  </a:rPr>
                  <a:t>𝐾</a:t>
                </a:r>
                <a:r>
                  <a:rPr lang="en-CA" i="0">
                    <a:latin typeface="Cambria Math" panose="02040503050406030204" pitchFamily="18" charset="0"/>
                  </a:rPr>
                  <a:t>_</a:t>
                </a:r>
                <a:r>
                  <a:rPr lang="en-US" i="0">
                    <a:latin typeface="Cambria Math" panose="02040503050406030204" pitchFamily="18" charset="0"/>
                  </a:rPr>
                  <a:t>𝑡𝑜𝑟</a:t>
                </a:r>
                <a:r>
                  <a:rPr lang="en-CA" dirty="0">
                    <a:latin typeface="Times New Roman" panose="02020603050405020304" pitchFamily="18" charset="0"/>
                    <a:cs typeface="Times New Roman" panose="02020603050405020304" pitchFamily="18" charset="0"/>
                  </a:rPr>
                  <a:t> and </a:t>
                </a:r>
                <a:r>
                  <a:rPr lang="en-US" i="0">
                    <a:latin typeface="Cambria Math" panose="02040503050406030204" pitchFamily="18" charset="0"/>
                  </a:rPr>
                  <a:t>𝐾</a:t>
                </a:r>
                <a:r>
                  <a:rPr lang="en-CA" i="0">
                    <a:latin typeface="Cambria Math" panose="02040503050406030204" pitchFamily="18" charset="0"/>
                  </a:rPr>
                  <a:t>_</a:t>
                </a:r>
                <a:r>
                  <a:rPr lang="en-US" b="0" i="0">
                    <a:latin typeface="Cambria Math" panose="02040503050406030204" pitchFamily="18" charset="0"/>
                  </a:rPr>
                  <a:t>𝑙𝑜𝑠𝑠</a:t>
                </a:r>
                <a:r>
                  <a:rPr lang="en-CA" dirty="0">
                    <a:latin typeface="Times New Roman" panose="02020603050405020304" pitchFamily="18" charset="0"/>
                    <a:cs typeface="Times New Roman" panose="02020603050405020304" pitchFamily="18" charset="0"/>
                  </a:rPr>
                  <a:t> tune the width of the transition region</a:t>
                </a:r>
                <a:endParaRPr lang="en-US"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Transition region is exponential for rapid convergence and determines sensitive to small change in fitness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Hyperbolic Tangent Based OFs allow Optimizer to easily tune algorithm sensitivity and precisely inject bias.</a:t>
                </a:r>
                <a:endParaRPr lang="en-CA" sz="12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endParaRPr lang="en-CA" dirty="0">
                  <a:latin typeface="Times New Roman" panose="02020603050405020304" pitchFamily="18" charset="0"/>
                  <a:cs typeface="Times New Roman" panose="02020603050405020304" pitchFamily="18" charset="0"/>
                </a:endParaRPr>
              </a:p>
              <a:p>
                <a:endParaRPr lang="en-CA" dirty="0"/>
              </a:p>
            </p:txBody>
          </p:sp>
        </mc:Fallback>
      </mc:AlternateContent>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16</a:t>
            </a:fld>
            <a:endParaRPr lang="en-US"/>
          </a:p>
        </p:txBody>
      </p:sp>
    </p:spTree>
    <p:extLst>
      <p:ext uri="{BB962C8B-B14F-4D97-AF65-F5344CB8AC3E}">
        <p14:creationId xmlns:p14="http://schemas.microsoft.com/office/powerpoint/2010/main" val="26717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Why Implement an adaptive restart?</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To improve GAs resilience to stalling and converging to local solutions</a:t>
            </a:r>
            <a:r>
              <a:rPr lang="en-US" sz="1200" baseline="30000" dirty="0">
                <a:solidFill>
                  <a:prstClr val="black"/>
                </a:solidFill>
                <a:latin typeface="Times New Roman" panose="02020603050405020304" pitchFamily="18" charset="0"/>
                <a:cs typeface="Times New Roman" panose="02020603050405020304" pitchFamily="18" charset="0"/>
              </a:rPr>
              <a:t> [19]</a:t>
            </a:r>
            <a:r>
              <a:rPr lang="en-US" sz="1200" dirty="0">
                <a:solidFill>
                  <a:prstClr val="black"/>
                </a:solidFill>
                <a:latin typeface="Times New Roman" panose="02020603050405020304" pitchFamily="18" charset="0"/>
                <a:cs typeface="Times New Roman" panose="02020603050405020304" pitchFamily="18" charset="0"/>
              </a:rPr>
              <a:t> maintaining low algorithm run times</a:t>
            </a:r>
          </a:p>
          <a:p>
            <a:pPr marL="0" indent="0">
              <a:lnSpc>
                <a:spcPct val="100000"/>
              </a:lnSpc>
              <a:spcBef>
                <a:spcPts val="600"/>
              </a:spcBef>
              <a:buNone/>
              <a:defRPr/>
            </a:pPr>
            <a:endParaRPr lang="en-US" sz="12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600"/>
              </a:spcBef>
              <a:buNone/>
              <a:defRPr/>
            </a:pPr>
            <a:r>
              <a:rPr lang="en-US" sz="1200" b="1" dirty="0">
                <a:solidFill>
                  <a:prstClr val="black"/>
                </a:solidFill>
                <a:latin typeface="Times New Roman" panose="02020603050405020304" pitchFamily="18" charset="0"/>
                <a:cs typeface="Times New Roman" panose="02020603050405020304" pitchFamily="18" charset="0"/>
              </a:rPr>
              <a:t>Benefits of Adaptive Restart GAs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Centroid represents the best solution known to the algorithm</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Restart criteria triggered if change in OF score falls below tolerance or the maximum stall generations is reached</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If restart is triggered, best solution of previous run becomes centroid and bound are reduced through (11) and (12).</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Enhances resistance to stalling and local solutions</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Reduced function tolerance without sacrificing solution quality</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GA intelligently reduces search space around best-known solution </a:t>
            </a:r>
            <a:r>
              <a:rPr lang="en-US" sz="1200" baseline="30000" dirty="0">
                <a:solidFill>
                  <a:prstClr val="black"/>
                </a:solidFill>
                <a:latin typeface="Times New Roman" panose="02020603050405020304" pitchFamily="18" charset="0"/>
                <a:cs typeface="Times New Roman" panose="02020603050405020304" pitchFamily="18" charset="0"/>
              </a:rPr>
              <a:t>[20]</a:t>
            </a:r>
          </a:p>
          <a:p>
            <a:pPr marL="171450" indent="-171450">
              <a:lnSpc>
                <a:spcPct val="100000"/>
              </a:lnSpc>
              <a:spcBef>
                <a:spcPts val="600"/>
              </a:spcBef>
              <a:buFont typeface="Arial" panose="020B0604020202020204" pitchFamily="34" charset="0"/>
              <a:buChar char="•"/>
              <a:defRPr/>
            </a:pPr>
            <a:r>
              <a:rPr lang="en-US" sz="1200" dirty="0">
                <a:solidFill>
                  <a:prstClr val="black"/>
                </a:solidFill>
                <a:latin typeface="Times New Roman" panose="02020603050405020304" pitchFamily="18" charset="0"/>
                <a:cs typeface="Times New Roman" panose="02020603050405020304" pitchFamily="18" charset="0"/>
              </a:rPr>
              <a:t>Increases confidence in resulting global optimal solution</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983924F-A1D2-43FB-AF00-3B2608E171AA}" type="slidenum">
              <a:rPr lang="en-US" smtClean="0"/>
              <a:t>17</a:t>
            </a:fld>
            <a:endParaRPr lang="en-US"/>
          </a:p>
        </p:txBody>
      </p:sp>
    </p:spTree>
    <p:extLst>
      <p:ext uri="{BB962C8B-B14F-4D97-AF65-F5344CB8AC3E}">
        <p14:creationId xmlns:p14="http://schemas.microsoft.com/office/powerpoint/2010/main" val="3673014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CA"/>
              <a:t>Click to edit Master subtitle style</a:t>
            </a:r>
            <a:endParaRPr lang="en-US"/>
          </a:p>
        </p:txBody>
      </p:sp>
    </p:spTree>
    <p:extLst>
      <p:ext uri="{BB962C8B-B14F-4D97-AF65-F5344CB8AC3E}">
        <p14:creationId xmlns:p14="http://schemas.microsoft.com/office/powerpoint/2010/main" val="130005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39336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690527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Tree>
    <p:extLst>
      <p:ext uri="{BB962C8B-B14F-4D97-AF65-F5344CB8AC3E}">
        <p14:creationId xmlns:p14="http://schemas.microsoft.com/office/powerpoint/2010/main" val="2219858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EEEE52-5D37-4087-9F0D-6BCCF9D31C4A}"/>
              </a:ext>
            </a:extLst>
          </p:cNvPr>
          <p:cNvSpPr/>
          <p:nvPr userDrawn="1"/>
        </p:nvSpPr>
        <p:spPr>
          <a:xfrm>
            <a:off x="0" y="0"/>
            <a:ext cx="12192000" cy="1078302"/>
          </a:xfrm>
          <a:prstGeom prst="rect">
            <a:avLst/>
          </a:prstGeom>
          <a:solidFill>
            <a:srgbClr val="005494"/>
          </a:solidFill>
          <a:ln>
            <a:solidFill>
              <a:srgbClr val="00549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80513" y="176138"/>
            <a:ext cx="10972800" cy="726026"/>
          </a:xfrm>
        </p:spPr>
        <p:txBody>
          <a:bodyPr/>
          <a:lstStyle>
            <a:lvl1pPr algn="l">
              <a:defRPr>
                <a:solidFill>
                  <a:schemeClr val="bg1"/>
                </a:solidFill>
              </a:defRPr>
            </a:lvl1pPr>
          </a:lstStyle>
          <a:p>
            <a:r>
              <a:rPr lang="en-CA"/>
              <a:t>Click to edit Master title style</a:t>
            </a:r>
            <a:endParaRPr lang="en-US"/>
          </a:p>
        </p:txBody>
      </p:sp>
      <p:sp>
        <p:nvSpPr>
          <p:cNvPr id="3" name="Content Placeholder 2"/>
          <p:cNvSpPr>
            <a:spLocks noGrp="1"/>
          </p:cNvSpPr>
          <p:nvPr>
            <p:ph idx="1"/>
          </p:nvPr>
        </p:nvSpPr>
        <p:spPr/>
        <p:txBody>
          <a:bodyPr/>
          <a:lstStyle>
            <a:lvl1pPr>
              <a:defRPr sz="2400"/>
            </a:lvl1pPr>
            <a:lvl2pPr>
              <a:defRPr sz="2000"/>
            </a:lvl2pPr>
            <a:lvl3pPr>
              <a:defRPr sz="2000"/>
            </a:lvl3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556157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1801490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601103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681329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820210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818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746578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6825"/>
            <a:ext cx="10972800" cy="1143000"/>
          </a:xfrm>
        </p:spPr>
        <p:txBody>
          <a:body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653576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2897479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431185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467319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2292244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6825"/>
            <a:ext cx="109728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700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560651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7106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076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1026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47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3000" b="1" cap="all"/>
            </a:lvl1pPr>
          </a:lstStyle>
          <a:p>
            <a:r>
              <a:rPr lang="en-CA"/>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CA"/>
              <a:t>Click to edit Master text styles</a:t>
            </a:r>
          </a:p>
        </p:txBody>
      </p:sp>
    </p:spTree>
    <p:extLst>
      <p:ext uri="{BB962C8B-B14F-4D97-AF65-F5344CB8AC3E}">
        <p14:creationId xmlns:p14="http://schemas.microsoft.com/office/powerpoint/2010/main" val="29613726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43242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694292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4772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342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147323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6825"/>
            <a:ext cx="10972800" cy="1143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716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844420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718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931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452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09600" y="160020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515803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3307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1156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863831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3719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631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0"/>
            <a:ext cx="10363200" cy="1470025"/>
          </a:xfrm>
        </p:spPr>
        <p:txBody>
          <a:bodyPr/>
          <a:lstStyle/>
          <a:p>
            <a:r>
              <a:rPr lang="en-US" altLang="zh-CN"/>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192877" indent="0" algn="ctr">
              <a:buNone/>
              <a:defRPr/>
            </a:lvl2pPr>
            <a:lvl3pPr marL="385753" indent="0" algn="ctr">
              <a:buNone/>
              <a:defRPr/>
            </a:lvl3pPr>
            <a:lvl4pPr marL="578630" indent="0" algn="ctr">
              <a:buNone/>
              <a:defRPr/>
            </a:lvl4pPr>
            <a:lvl5pPr marL="771506" indent="0" algn="ctr">
              <a:buNone/>
              <a:defRPr/>
            </a:lvl5pPr>
            <a:lvl6pPr marL="964382" indent="0" algn="ctr">
              <a:buNone/>
              <a:defRPr/>
            </a:lvl6pPr>
            <a:lvl7pPr marL="1157258" indent="0" algn="ctr">
              <a:buNone/>
              <a:defRPr/>
            </a:lvl7pPr>
            <a:lvl8pPr marL="1350135" indent="0" algn="ctr">
              <a:buNone/>
              <a:defRPr/>
            </a:lvl8pPr>
            <a:lvl9pPr marL="1543012" indent="0" algn="ctr">
              <a:buNone/>
              <a:defRPr/>
            </a:lvl9pPr>
          </a:lstStyle>
          <a:p>
            <a:r>
              <a:rPr lang="en-US" altLang="zh-CN"/>
              <a:t>Click to edit Master subtitle style</a:t>
            </a:r>
            <a:endParaRPr lang="en-US"/>
          </a:p>
        </p:txBody>
      </p:sp>
    </p:spTree>
    <p:extLst>
      <p:ext uri="{BB962C8B-B14F-4D97-AF65-F5344CB8AC3E}">
        <p14:creationId xmlns:p14="http://schemas.microsoft.com/office/powerpoint/2010/main" val="8378570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8878626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1688" b="1" cap="all"/>
            </a:lvl1pPr>
          </a:lstStyle>
          <a:p>
            <a:r>
              <a:rPr lang="en-US" altLang="zh-CN"/>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lvl1pPr>
            <a:lvl2pPr marL="192877" indent="0">
              <a:buNone/>
              <a:defRPr sz="760"/>
            </a:lvl2pPr>
            <a:lvl3pPr marL="385753" indent="0">
              <a:buNone/>
              <a:defRPr sz="675"/>
            </a:lvl3pPr>
            <a:lvl4pPr marL="578630" indent="0">
              <a:buNone/>
              <a:defRPr sz="591"/>
            </a:lvl4pPr>
            <a:lvl5pPr marL="771506" indent="0">
              <a:buNone/>
              <a:defRPr sz="591"/>
            </a:lvl5pPr>
            <a:lvl6pPr marL="964382" indent="0">
              <a:buNone/>
              <a:defRPr sz="591"/>
            </a:lvl6pPr>
            <a:lvl7pPr marL="1157258" indent="0">
              <a:buNone/>
              <a:defRPr sz="591"/>
            </a:lvl7pPr>
            <a:lvl8pPr marL="1350135" indent="0">
              <a:buNone/>
              <a:defRPr sz="591"/>
            </a:lvl8pPr>
            <a:lvl9pPr marL="1543012" indent="0">
              <a:buNone/>
              <a:defRPr sz="591"/>
            </a:lvl9pPr>
          </a:lstStyle>
          <a:p>
            <a:pPr lvl="0"/>
            <a:r>
              <a:rPr lang="en-US" altLang="zh-CN"/>
              <a:t>Click to edit Master text styles</a:t>
            </a:r>
          </a:p>
        </p:txBody>
      </p:sp>
    </p:spTree>
    <p:extLst>
      <p:ext uri="{BB962C8B-B14F-4D97-AF65-F5344CB8AC3E}">
        <p14:creationId xmlns:p14="http://schemas.microsoft.com/office/powerpoint/2010/main" val="3267983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8011549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77" indent="0">
              <a:buNone/>
              <a:defRPr sz="844" b="1"/>
            </a:lvl2pPr>
            <a:lvl3pPr marL="385753" indent="0">
              <a:buNone/>
              <a:defRPr sz="760" b="1"/>
            </a:lvl3pPr>
            <a:lvl4pPr marL="578630" indent="0">
              <a:buNone/>
              <a:defRPr sz="675" b="1"/>
            </a:lvl4pPr>
            <a:lvl5pPr marL="771506" indent="0">
              <a:buNone/>
              <a:defRPr sz="675" b="1"/>
            </a:lvl5pPr>
            <a:lvl6pPr marL="964382" indent="0">
              <a:buNone/>
              <a:defRPr sz="675" b="1"/>
            </a:lvl6pPr>
            <a:lvl7pPr marL="1157258" indent="0">
              <a:buNone/>
              <a:defRPr sz="675" b="1"/>
            </a:lvl7pPr>
            <a:lvl8pPr marL="1350135" indent="0">
              <a:buNone/>
              <a:defRPr sz="675" b="1"/>
            </a:lvl8pPr>
            <a:lvl9pPr marL="1543012" indent="0">
              <a:buNone/>
              <a:defRPr sz="675"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1013" b="1"/>
            </a:lvl1pPr>
            <a:lvl2pPr marL="192877" indent="0">
              <a:buNone/>
              <a:defRPr sz="844" b="1"/>
            </a:lvl2pPr>
            <a:lvl3pPr marL="385753" indent="0">
              <a:buNone/>
              <a:defRPr sz="760" b="1"/>
            </a:lvl3pPr>
            <a:lvl4pPr marL="578630" indent="0">
              <a:buNone/>
              <a:defRPr sz="675" b="1"/>
            </a:lvl4pPr>
            <a:lvl5pPr marL="771506" indent="0">
              <a:buNone/>
              <a:defRPr sz="675" b="1"/>
            </a:lvl5pPr>
            <a:lvl6pPr marL="964382" indent="0">
              <a:buNone/>
              <a:defRPr sz="675" b="1"/>
            </a:lvl6pPr>
            <a:lvl7pPr marL="1157258" indent="0">
              <a:buNone/>
              <a:defRPr sz="675" b="1"/>
            </a:lvl7pPr>
            <a:lvl8pPr marL="1350135" indent="0">
              <a:buNone/>
              <a:defRPr sz="675" b="1"/>
            </a:lvl8pPr>
            <a:lvl9pPr marL="1543012" indent="0">
              <a:buNone/>
              <a:defRPr sz="675" b="1"/>
            </a:lvl9pPr>
          </a:lstStyle>
          <a:p>
            <a:pPr lvl="0"/>
            <a:r>
              <a:rPr lang="en-US" altLang="zh-CN"/>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407986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2000934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2312090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5199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ltLang="zh-CN"/>
              <a:t>Click to edit Master title style</a:t>
            </a:r>
            <a:endParaRPr lang="en-US"/>
          </a:p>
        </p:txBody>
      </p:sp>
      <p:sp>
        <p:nvSpPr>
          <p:cNvPr id="3" name="Content Placeholder 2"/>
          <p:cNvSpPr>
            <a:spLocks noGrp="1"/>
          </p:cNvSpPr>
          <p:nvPr>
            <p:ph idx="1"/>
          </p:nvPr>
        </p:nvSpPr>
        <p:spPr>
          <a:xfrm>
            <a:off x="4766733" y="273065"/>
            <a:ext cx="6815667" cy="5853113"/>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77" indent="0">
              <a:buNone/>
              <a:defRPr sz="506"/>
            </a:lvl2pPr>
            <a:lvl3pPr marL="385753" indent="0">
              <a:buNone/>
              <a:defRPr sz="422"/>
            </a:lvl3pPr>
            <a:lvl4pPr marL="578630" indent="0">
              <a:buNone/>
              <a:defRPr sz="380"/>
            </a:lvl4pPr>
            <a:lvl5pPr marL="771506" indent="0">
              <a:buNone/>
              <a:defRPr sz="380"/>
            </a:lvl5pPr>
            <a:lvl6pPr marL="964382" indent="0">
              <a:buNone/>
              <a:defRPr sz="380"/>
            </a:lvl6pPr>
            <a:lvl7pPr marL="1157258" indent="0">
              <a:buNone/>
              <a:defRPr sz="380"/>
            </a:lvl7pPr>
            <a:lvl8pPr marL="1350135" indent="0">
              <a:buNone/>
              <a:defRPr sz="380"/>
            </a:lvl8pPr>
            <a:lvl9pPr marL="1543012" indent="0">
              <a:buNone/>
              <a:defRPr sz="380"/>
            </a:lvl9pPr>
          </a:lstStyle>
          <a:p>
            <a:pPr lvl="0"/>
            <a:r>
              <a:rPr lang="en-US" altLang="zh-CN"/>
              <a:t>Click to edit Master text styles</a:t>
            </a:r>
          </a:p>
        </p:txBody>
      </p:sp>
    </p:spTree>
    <p:extLst>
      <p:ext uri="{BB962C8B-B14F-4D97-AF65-F5344CB8AC3E}">
        <p14:creationId xmlns:p14="http://schemas.microsoft.com/office/powerpoint/2010/main" val="1254158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ltLang="zh-CN"/>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1350"/>
            </a:lvl1pPr>
            <a:lvl2pPr marL="192877" indent="0">
              <a:buNone/>
              <a:defRPr sz="1181"/>
            </a:lvl2pPr>
            <a:lvl3pPr marL="385753" indent="0">
              <a:buNone/>
              <a:defRPr sz="1013"/>
            </a:lvl3pPr>
            <a:lvl4pPr marL="578630" indent="0">
              <a:buNone/>
              <a:defRPr sz="844"/>
            </a:lvl4pPr>
            <a:lvl5pPr marL="771506" indent="0">
              <a:buNone/>
              <a:defRPr sz="844"/>
            </a:lvl5pPr>
            <a:lvl6pPr marL="964382" indent="0">
              <a:buNone/>
              <a:defRPr sz="844"/>
            </a:lvl6pPr>
            <a:lvl7pPr marL="1157258" indent="0">
              <a:buNone/>
              <a:defRPr sz="844"/>
            </a:lvl7pPr>
            <a:lvl8pPr marL="1350135" indent="0">
              <a:buNone/>
              <a:defRPr sz="844"/>
            </a:lvl8pPr>
            <a:lvl9pPr marL="1543012" indent="0">
              <a:buNone/>
              <a:defRPr sz="844"/>
            </a:lvl9pPr>
          </a:lstStyle>
          <a:p>
            <a:pPr lvl="0"/>
            <a:r>
              <a:rPr lang="en-US" altLang="zh-CN" noProof="0"/>
              <a:t>Click icon to add picture</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77" indent="0">
              <a:buNone/>
              <a:defRPr sz="506"/>
            </a:lvl2pPr>
            <a:lvl3pPr marL="385753" indent="0">
              <a:buNone/>
              <a:defRPr sz="422"/>
            </a:lvl3pPr>
            <a:lvl4pPr marL="578630" indent="0">
              <a:buNone/>
              <a:defRPr sz="380"/>
            </a:lvl4pPr>
            <a:lvl5pPr marL="771506" indent="0">
              <a:buNone/>
              <a:defRPr sz="380"/>
            </a:lvl5pPr>
            <a:lvl6pPr marL="964382" indent="0">
              <a:buNone/>
              <a:defRPr sz="380"/>
            </a:lvl6pPr>
            <a:lvl7pPr marL="1157258" indent="0">
              <a:buNone/>
              <a:defRPr sz="380"/>
            </a:lvl7pPr>
            <a:lvl8pPr marL="1350135" indent="0">
              <a:buNone/>
              <a:defRPr sz="380"/>
            </a:lvl8pPr>
            <a:lvl9pPr marL="1543012" indent="0">
              <a:buNone/>
              <a:defRPr sz="380"/>
            </a:lvl9pPr>
          </a:lstStyle>
          <a:p>
            <a:pPr lvl="0"/>
            <a:r>
              <a:rPr lang="en-US" altLang="zh-CN"/>
              <a:t>Click to edit Master text styles</a:t>
            </a:r>
          </a:p>
        </p:txBody>
      </p:sp>
    </p:spTree>
    <p:extLst>
      <p:ext uri="{BB962C8B-B14F-4D97-AF65-F5344CB8AC3E}">
        <p14:creationId xmlns:p14="http://schemas.microsoft.com/office/powerpoint/2010/main" val="39721252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8194747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457384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09171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33425"/>
          </a:xfrm>
          <a:solidFill>
            <a:srgbClr val="336699"/>
          </a:solidFill>
        </p:spPr>
        <p:txBody>
          <a:bodyPr>
            <a:noAutofit/>
          </a:bodyPr>
          <a:lstStyle>
            <a:lvl1pPr algn="ctr">
              <a:defRPr sz="4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13267" y="1038225"/>
            <a:ext cx="11506200" cy="4863042"/>
          </a:xfrm>
        </p:spPr>
        <p:txBody>
          <a:bodyPr>
            <a:normAutofit/>
          </a:bodyPr>
          <a:lstStyle>
            <a:lvl1pPr>
              <a:lnSpc>
                <a:spcPct val="108000"/>
              </a:lnSpc>
              <a:spcAft>
                <a:spcPts val="600"/>
              </a:spcAft>
              <a:defRPr sz="2100">
                <a:latin typeface="Arial" panose="020B0604020202020204" pitchFamily="34" charset="0"/>
                <a:cs typeface="Arial" panose="020B0604020202020204" pitchFamily="34" charset="0"/>
              </a:defRPr>
            </a:lvl1pPr>
            <a:lvl2pPr>
              <a:lnSpc>
                <a:spcPct val="108000"/>
              </a:lnSpc>
              <a:spcAft>
                <a:spcPts val="600"/>
              </a:spcAft>
              <a:defRPr sz="2100">
                <a:latin typeface="Arial" panose="020B0604020202020204" pitchFamily="34" charset="0"/>
                <a:cs typeface="Arial" panose="020B0604020202020204" pitchFamily="34" charset="0"/>
              </a:defRPr>
            </a:lvl2pPr>
            <a:lvl3pPr>
              <a:lnSpc>
                <a:spcPct val="108000"/>
              </a:lnSpc>
              <a:spcAft>
                <a:spcPts val="600"/>
              </a:spcAft>
              <a:defRPr sz="2100">
                <a:latin typeface="Arial" panose="020B0604020202020204" pitchFamily="34" charset="0"/>
                <a:cs typeface="Arial" panose="020B0604020202020204" pitchFamily="34" charset="0"/>
              </a:defRPr>
            </a:lvl3pPr>
            <a:lvl4pPr>
              <a:lnSpc>
                <a:spcPct val="108000"/>
              </a:lnSpc>
              <a:spcAft>
                <a:spcPts val="600"/>
              </a:spcAft>
              <a:defRPr sz="2100">
                <a:latin typeface="Arial" panose="020B0604020202020204" pitchFamily="34" charset="0"/>
                <a:cs typeface="Arial" panose="020B0604020202020204" pitchFamily="34" charset="0"/>
              </a:defRPr>
            </a:lvl4pPr>
            <a:lvl5pPr>
              <a:lnSpc>
                <a:spcPct val="108000"/>
              </a:lnSpc>
              <a:spcAft>
                <a:spcPts val="600"/>
              </a:spcAft>
              <a:defRPr sz="21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5" name="Footer Placeholder 4"/>
          <p:cNvSpPr>
            <a:spLocks noGrp="1"/>
          </p:cNvSpPr>
          <p:nvPr>
            <p:ph type="ftr" sz="quarter" idx="11"/>
          </p:nvPr>
        </p:nvSpPr>
        <p:spPr/>
        <p:txBody>
          <a:bodyPr/>
          <a:lstStyle/>
          <a:p>
            <a:pPr eaLnBrk="0" fontAlgn="base" hangingPunct="0">
              <a:spcBef>
                <a:spcPct val="0"/>
              </a:spcBef>
              <a:spcAft>
                <a:spcPct val="0"/>
              </a:spcAft>
              <a:defRPr/>
            </a:pPr>
            <a:endParaRPr lang="en-US">
              <a:solidFill>
                <a:prstClr val="black">
                  <a:tint val="75000"/>
                </a:prstClr>
              </a:solidFill>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eaLnBrk="0" fontAlgn="base" hangingPunct="0">
              <a:spcBef>
                <a:spcPct val="0"/>
              </a:spcBef>
              <a:spcAft>
                <a:spcPct val="0"/>
              </a:spcAft>
              <a:defRPr/>
            </a:pPr>
            <a:r>
              <a:rPr lang="en-US">
                <a:solidFill>
                  <a:prstClr val="black">
                    <a:tint val="75000"/>
                  </a:prstClr>
                </a:solidFill>
                <a:ea typeface="MS PGothic" panose="020B0600070205080204" pitchFamily="34" charset="-128"/>
              </a:rPr>
              <a:t>1</a:t>
            </a:r>
          </a:p>
        </p:txBody>
      </p:sp>
      <p:sp>
        <p:nvSpPr>
          <p:cNvPr id="7"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pic>
        <p:nvPicPr>
          <p:cNvPr id="8"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2" name="Picture 11">
            <a:extLst>
              <a:ext uri="{FF2B5EF4-FFF2-40B4-BE49-F238E27FC236}">
                <a16:creationId xmlns:a16="http://schemas.microsoft.com/office/drawing/2014/main" id="{74973F31-9E03-4840-8C3E-1245A5B1F8C3}"/>
              </a:ext>
            </a:extLst>
          </p:cNvPr>
          <p:cNvPicPr>
            <a:picLocks noChangeAspect="1"/>
          </p:cNvPicPr>
          <p:nvPr userDrawn="1"/>
        </p:nvPicPr>
        <p:blipFill>
          <a:blip r:embed="rId3"/>
          <a:stretch>
            <a:fillRect/>
          </a:stretch>
        </p:blipFill>
        <p:spPr>
          <a:xfrm>
            <a:off x="28575" y="6235700"/>
            <a:ext cx="3451252" cy="612648"/>
          </a:xfrm>
          <a:prstGeom prst="rect">
            <a:avLst/>
          </a:prstGeom>
        </p:spPr>
      </p:pic>
      <p:pic>
        <p:nvPicPr>
          <p:cNvPr id="15" name="Picture 2" descr="University of Windsor – OUInfo">
            <a:extLst>
              <a:ext uri="{FF2B5EF4-FFF2-40B4-BE49-F238E27FC236}">
                <a16:creationId xmlns:a16="http://schemas.microsoft.com/office/drawing/2014/main" id="{6753381B-C145-4517-9EF5-1CE00FB6BCCA}"/>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03" t="17785" r="25952" b="19454"/>
          <a:stretch/>
        </p:blipFill>
        <p:spPr bwMode="auto">
          <a:xfrm>
            <a:off x="11515076" y="6199763"/>
            <a:ext cx="474703"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23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5" name="Footer Placeholder 4"/>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algn="r" eaLnBrk="0" fontAlgn="base" hangingPunct="0">
              <a:spcBef>
                <a:spcPct val="0"/>
              </a:spcBef>
              <a:spcAft>
                <a:spcPct val="0"/>
              </a:spcAft>
              <a:defRPr/>
            </a:pPr>
            <a:fld id="{2C535D94-EC6A-4077-9BE0-00FEFF2B5475}"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7"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8"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9"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0"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6"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2182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6" name="Footer Placeholder 5"/>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7" name="Slide Number Placeholder 6"/>
          <p:cNvSpPr>
            <a:spLocks noGrp="1"/>
          </p:cNvSpPr>
          <p:nvPr>
            <p:ph type="sldNum" sz="quarter" idx="12"/>
          </p:nvPr>
        </p:nvSpPr>
        <p:spPr/>
        <p:txBody>
          <a:bodyPr/>
          <a:lstStyle/>
          <a:p>
            <a:pPr algn="r" eaLnBrk="0" fontAlgn="base" hangingPunct="0">
              <a:spcBef>
                <a:spcPct val="0"/>
              </a:spcBef>
              <a:spcAft>
                <a:spcPct val="0"/>
              </a:spcAft>
              <a:defRPr/>
            </a:pPr>
            <a:fld id="{8B49468A-33AF-41B9-9BD4-9177BDD66C5F}"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8"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9"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10"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1"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7"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031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25109580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8" name="Footer Placeholder 7"/>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9" name="Slide Number Placeholder 8"/>
          <p:cNvSpPr>
            <a:spLocks noGrp="1"/>
          </p:cNvSpPr>
          <p:nvPr>
            <p:ph type="sldNum" sz="quarter" idx="12"/>
          </p:nvPr>
        </p:nvSpPr>
        <p:spPr/>
        <p:txBody>
          <a:bodyPr/>
          <a:lstStyle/>
          <a:p>
            <a:pPr algn="r" eaLnBrk="0" fontAlgn="base" hangingPunct="0">
              <a:spcBef>
                <a:spcPct val="0"/>
              </a:spcBef>
              <a:spcAft>
                <a:spcPct val="0"/>
              </a:spcAft>
              <a:defRPr/>
            </a:pPr>
            <a:fld id="{3D72231F-1E12-4F30-A707-895FFE7E691B}"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10"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11"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12"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3"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9"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46418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4" name="Footer Placeholder 3"/>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5" name="Slide Number Placeholder 4"/>
          <p:cNvSpPr>
            <a:spLocks noGrp="1"/>
          </p:cNvSpPr>
          <p:nvPr>
            <p:ph type="sldNum" sz="quarter" idx="12"/>
          </p:nvPr>
        </p:nvSpPr>
        <p:spPr/>
        <p:txBody>
          <a:bodyPr/>
          <a:lstStyle/>
          <a:p>
            <a:pPr algn="r" eaLnBrk="0" fontAlgn="base" hangingPunct="0">
              <a:spcBef>
                <a:spcPct val="0"/>
              </a:spcBef>
              <a:spcAft>
                <a:spcPct val="0"/>
              </a:spcAft>
              <a:defRPr/>
            </a:pPr>
            <a:fld id="{66F6B6DF-F699-4EF8-B14B-F7FC35A7FE9E}"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6"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7"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8"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9"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5"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874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3" name="Footer Placeholder 2"/>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4" name="Slide Number Placeholder 3"/>
          <p:cNvSpPr>
            <a:spLocks noGrp="1"/>
          </p:cNvSpPr>
          <p:nvPr>
            <p:ph type="sldNum" sz="quarter" idx="12"/>
          </p:nvPr>
        </p:nvSpPr>
        <p:spPr/>
        <p:txBody>
          <a:bodyPr/>
          <a:lstStyle/>
          <a:p>
            <a:pPr algn="r" eaLnBrk="0" fontAlgn="base" hangingPunct="0">
              <a:spcBef>
                <a:spcPct val="0"/>
              </a:spcBef>
              <a:spcAft>
                <a:spcPct val="0"/>
              </a:spcAft>
              <a:defRPr/>
            </a:pPr>
            <a:fld id="{C0FD2A26-C592-48D8-A7E7-2EC5C67A4464}"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5"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6"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7"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8"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4"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2654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6" name="Footer Placeholder 5"/>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7" name="Slide Number Placeholder 6"/>
          <p:cNvSpPr>
            <a:spLocks noGrp="1"/>
          </p:cNvSpPr>
          <p:nvPr>
            <p:ph type="sldNum" sz="quarter" idx="12"/>
          </p:nvPr>
        </p:nvSpPr>
        <p:spPr/>
        <p:txBody>
          <a:bodyPr/>
          <a:lstStyle/>
          <a:p>
            <a:pPr algn="r" eaLnBrk="0" fontAlgn="base" hangingPunct="0">
              <a:spcBef>
                <a:spcPct val="0"/>
              </a:spcBef>
              <a:spcAft>
                <a:spcPct val="0"/>
              </a:spcAft>
              <a:defRPr/>
            </a:pPr>
            <a:fld id="{CC6991D9-32DF-4935-9C59-48048D8BB457}"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8"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9"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10"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1"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7"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6907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6" name="Footer Placeholder 5"/>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7" name="Slide Number Placeholder 6"/>
          <p:cNvSpPr>
            <a:spLocks noGrp="1"/>
          </p:cNvSpPr>
          <p:nvPr>
            <p:ph type="sldNum" sz="quarter" idx="12"/>
          </p:nvPr>
        </p:nvSpPr>
        <p:spPr/>
        <p:txBody>
          <a:bodyPr/>
          <a:lstStyle/>
          <a:p>
            <a:pPr algn="r" eaLnBrk="0" fontAlgn="base" hangingPunct="0">
              <a:spcBef>
                <a:spcPct val="0"/>
              </a:spcBef>
              <a:spcAft>
                <a:spcPct val="0"/>
              </a:spcAft>
              <a:defRPr/>
            </a:pPr>
            <a:fld id="{1591E533-9228-4F64-A561-EE95076ADD61}"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8"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9"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10"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1"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7"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701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5" name="Footer Placeholder 4"/>
          <p:cNvSpPr>
            <a:spLocks noGrp="1"/>
          </p:cNvSpPr>
          <p:nvPr>
            <p:ph type="ftr" sz="quarter" idx="11"/>
          </p:nvPr>
        </p:nvSpPr>
        <p:spPr/>
        <p:txBody>
          <a:bodyPr/>
          <a:lstStyle/>
          <a:p>
            <a:pPr algn="ctr" eaLnBrk="0" fontAlgn="base" hangingPunct="0">
              <a:spcBef>
                <a:spcPct val="0"/>
              </a:spcBef>
              <a:spcAft>
                <a:spcPct val="0"/>
              </a:spcAft>
              <a:defRPr/>
            </a:pPr>
            <a:endParaRPr lang="en-US" sz="900">
              <a:solidFill>
                <a:prstClr val="black">
                  <a:tint val="75000"/>
                </a:prstClr>
              </a:solidFill>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algn="r" eaLnBrk="0" fontAlgn="base" hangingPunct="0">
              <a:spcBef>
                <a:spcPct val="0"/>
              </a:spcBef>
              <a:spcAft>
                <a:spcPct val="0"/>
              </a:spcAft>
              <a:defRPr/>
            </a:pPr>
            <a:fld id="{3DC42FA0-558A-4891-A8DD-8B21C37E1C1D}"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7"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8"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9"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0"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6"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0297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eaLnBrk="0" fontAlgn="base" hangingPunct="0">
              <a:spcBef>
                <a:spcPct val="0"/>
              </a:spcBef>
              <a:spcAft>
                <a:spcPct val="0"/>
              </a:spcAft>
              <a:defRPr/>
            </a:pPr>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5" name="Footer Placeholder 4"/>
          <p:cNvSpPr>
            <a:spLocks noGrp="1"/>
          </p:cNvSpPr>
          <p:nvPr>
            <p:ph type="ftr" sz="quarter" idx="11"/>
          </p:nvPr>
        </p:nvSpPr>
        <p:spPr/>
        <p:txBody>
          <a:bodyPr/>
          <a:lstStyle/>
          <a:p>
            <a:pPr algn="ctr" eaLnBrk="0" fontAlgn="base" hangingPunct="0">
              <a:spcBef>
                <a:spcPct val="0"/>
              </a:spcBef>
              <a:spcAft>
                <a:spcPct val="0"/>
              </a:spcAft>
              <a:defRPr/>
            </a:pPr>
            <a:endParaRPr lang="en-US" sz="900" dirty="0">
              <a:solidFill>
                <a:prstClr val="black">
                  <a:tint val="75000"/>
                </a:prstClr>
              </a:solidFill>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algn="r" eaLnBrk="0" fontAlgn="base" hangingPunct="0">
              <a:spcBef>
                <a:spcPct val="0"/>
              </a:spcBef>
              <a:spcAft>
                <a:spcPct val="0"/>
              </a:spcAft>
              <a:defRPr/>
            </a:pPr>
            <a:fld id="{AC199FE7-D2B8-4F6F-BB65-B0689A498BB2}" type="slidenum">
              <a:rPr lang="en-US" sz="900" smtClean="0">
                <a:solidFill>
                  <a:prstClr val="black">
                    <a:tint val="75000"/>
                  </a:prstClr>
                </a:solidFill>
                <a:latin typeface="Constantia" panose="02030602050306030303" pitchFamily="18" charset="0"/>
                <a:ea typeface="MS PGothic" panose="020B0600070205080204" pitchFamily="34" charset="-128"/>
              </a:rPr>
              <a:pPr algn="r" eaLnBrk="0" fontAlgn="base" hangingPunct="0">
                <a:spcBef>
                  <a:spcPct val="0"/>
                </a:spcBef>
                <a:spcAft>
                  <a:spcPct val="0"/>
                </a:spcAft>
                <a:defRPr/>
              </a:pPr>
              <a:t>‹#›</a:t>
            </a:fld>
            <a:endParaRPr lang="en-US" sz="900">
              <a:solidFill>
                <a:prstClr val="black">
                  <a:tint val="75000"/>
                </a:prstClr>
              </a:solidFill>
              <a:latin typeface="Constantia" panose="02030602050306030303" pitchFamily="18" charset="0"/>
              <a:ea typeface="MS PGothic" panose="020B0600070205080204" pitchFamily="34" charset="-128"/>
            </a:endParaRPr>
          </a:p>
        </p:txBody>
      </p:sp>
      <p:sp>
        <p:nvSpPr>
          <p:cNvPr id="7" name="Date Placeholder 3"/>
          <p:cNvSpPr txBox="1">
            <a:spLocks/>
          </p:cNvSpPr>
          <p:nvPr userDrawn="1"/>
        </p:nvSpPr>
        <p:spPr>
          <a:xfrm>
            <a:off x="838200" y="635635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2DDAE15C-ADC9-47F1-91CF-8376FA5E436F}" type="datetime1">
              <a:rPr lang="en-US" sz="900" smtClean="0">
                <a:solidFill>
                  <a:prstClr val="black">
                    <a:tint val="75000"/>
                  </a:prstClr>
                </a:solidFill>
                <a:ea typeface="MS PGothic" panose="020B0600070205080204" pitchFamily="34" charset="-128"/>
              </a:rPr>
              <a:pPr eaLnBrk="0" fontAlgn="base" hangingPunct="0">
                <a:spcBef>
                  <a:spcPct val="0"/>
                </a:spcBef>
                <a:spcAft>
                  <a:spcPct val="0"/>
                </a:spcAft>
                <a:defRPr/>
              </a:pPr>
              <a:t>5/19/2022</a:t>
            </a:fld>
            <a:endParaRPr lang="en-US" sz="900">
              <a:solidFill>
                <a:prstClr val="black">
                  <a:tint val="75000"/>
                </a:prstClr>
              </a:solidFill>
              <a:ea typeface="MS PGothic" panose="020B0600070205080204" pitchFamily="34" charset="-128"/>
            </a:endParaRPr>
          </a:p>
        </p:txBody>
      </p:sp>
      <p:sp>
        <p:nvSpPr>
          <p:cNvPr id="8" name="Footer Placeholder 4"/>
          <p:cNvSpPr txBox="1">
            <a:spLocks/>
          </p:cNvSpPr>
          <p:nvPr userDrawn="1"/>
        </p:nvSpPr>
        <p:spPr>
          <a:xfrm>
            <a:off x="4038600" y="635635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a:t>
            </a:r>
          </a:p>
        </p:txBody>
      </p:sp>
      <p:sp>
        <p:nvSpPr>
          <p:cNvPr id="9" name="Slide Number Placeholder 5"/>
          <p:cNvSpPr txBox="1">
            <a:spLocks/>
          </p:cNvSpPr>
          <p:nvPr userDrawn="1"/>
        </p:nvSpPr>
        <p:spPr>
          <a:xfrm>
            <a:off x="8610600" y="63563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Constantia" panose="020306020503060303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r>
              <a:rPr lang="en-US" sz="900">
                <a:solidFill>
                  <a:prstClr val="black">
                    <a:tint val="75000"/>
                  </a:prstClr>
                </a:solidFill>
                <a:ea typeface="MS PGothic" panose="020B0600070205080204" pitchFamily="34" charset="-128"/>
              </a:rPr>
              <a:t>1</a:t>
            </a:r>
          </a:p>
        </p:txBody>
      </p:sp>
      <p:pic>
        <p:nvPicPr>
          <p:cNvPr id="10" name="Picture 6" descr="UWindsor powerpoint bottom1.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00778"/>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userDrawn="1"/>
        </p:nvSpPr>
        <p:spPr>
          <a:xfrm>
            <a:off x="6851645" y="6406279"/>
            <a:ext cx="438912" cy="246221"/>
          </a:xfrm>
          <a:prstGeom prst="rect">
            <a:avLst/>
          </a:prstGeom>
          <a:noFill/>
          <a:ln>
            <a:noFill/>
          </a:ln>
        </p:spPr>
        <p:txBody>
          <a:bodyPr wrap="square" lIns="0" tIns="0" rIns="0" bIns="0" rtlCol="0" anchor="ctr" anchorCtr="1">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43967763-A915-4C1F-A5A3-9AC8D07029C7}" type="slidenum">
              <a:rPr kumimoji="0" lang="en-US" sz="1600" b="0" i="0" u="none" strike="noStrike" kern="1200" cap="none" spc="0" normalizeH="0" baseline="0" noProof="0" smtClean="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ctr" defTabSz="914400" rtl="0" eaLnBrk="0" fontAlgn="base" latinLnBrk="0" hangingPunct="0">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16" name="Picture 5" descr="UW_Logo_1L_horz.jpg"/>
          <p:cNvPicPr>
            <a:picLocks noChangeAspect="1"/>
          </p:cNvPicPr>
          <p:nvPr userDrawn="1"/>
        </p:nvPicPr>
        <p:blipFill rotWithShape="1">
          <a:blip r:embed="rId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7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55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1"/>
            </a:lvl1pPr>
          </a:lstStyle>
          <a:p>
            <a:r>
              <a:rPr lang="en-CA"/>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a:t>Click to edit Master text styles</a:t>
            </a:r>
          </a:p>
        </p:txBody>
      </p:sp>
    </p:spTree>
    <p:extLst>
      <p:ext uri="{BB962C8B-B14F-4D97-AF65-F5344CB8AC3E}">
        <p14:creationId xmlns:p14="http://schemas.microsoft.com/office/powerpoint/2010/main" val="10195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CA"/>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a:t>Click to edit Master text styles</a:t>
            </a:r>
          </a:p>
        </p:txBody>
      </p:sp>
    </p:spTree>
    <p:extLst>
      <p:ext uri="{BB962C8B-B14F-4D97-AF65-F5344CB8AC3E}">
        <p14:creationId xmlns:p14="http://schemas.microsoft.com/office/powerpoint/2010/main" val="90088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5.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5.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1446213"/>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319867" y="23368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028" name="Picture 6" descr="UWindsor powerpoint bottom1.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6200780"/>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6143E356-8100-4A4F-94FC-73ED31C74575}"/>
              </a:ext>
            </a:extLst>
          </p:cNvPr>
          <p:cNvPicPr>
            <a:picLocks noChangeAspect="1"/>
          </p:cNvPicPr>
          <p:nvPr userDrawn="1"/>
        </p:nvPicPr>
        <p:blipFill>
          <a:blip r:embed="rId14"/>
          <a:stretch>
            <a:fillRect/>
          </a:stretch>
        </p:blipFill>
        <p:spPr>
          <a:xfrm>
            <a:off x="54453" y="6235700"/>
            <a:ext cx="3451252" cy="612648"/>
          </a:xfrm>
          <a:prstGeom prst="rect">
            <a:avLst/>
          </a:prstGeom>
        </p:spPr>
      </p:pic>
      <p:pic>
        <p:nvPicPr>
          <p:cNvPr id="10" name="Picture 2" descr="University of Windsor – OUInfo">
            <a:extLst>
              <a:ext uri="{FF2B5EF4-FFF2-40B4-BE49-F238E27FC236}">
                <a16:creationId xmlns:a16="http://schemas.microsoft.com/office/drawing/2014/main" id="{89B9FE5F-15A7-4856-87DA-124179067BA3}"/>
              </a:ext>
            </a:extLst>
          </p:cNvPr>
          <p:cNvPicPr>
            <a:picLocks noChangeAspect="1" noChangeArrowheads="1"/>
          </p:cNvPicPr>
          <p:nvPr userDrawn="1"/>
        </p:nvPicPr>
        <p:blipFill rotWithShape="1">
          <a:blip r:embed="rId15" cstate="print">
            <a:extLst>
              <a:ext uri="{28A0092B-C50C-407E-A947-70E740481C1C}">
                <a14:useLocalDpi xmlns:a14="http://schemas.microsoft.com/office/drawing/2010/main" val="0"/>
              </a:ext>
            </a:extLst>
          </a:blip>
          <a:srcRect l="27503" t="17785" r="25952" b="19454"/>
          <a:stretch/>
        </p:blipFill>
        <p:spPr bwMode="auto">
          <a:xfrm>
            <a:off x="11515076" y="6199763"/>
            <a:ext cx="474703"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497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3300">
          <a:solidFill>
            <a:schemeClr val="tx2"/>
          </a:solidFill>
          <a:latin typeface="+mj-lt"/>
          <a:ea typeface="MS PGothic" panose="020B0600070205080204" pitchFamily="34" charset="-128"/>
          <a:cs typeface="Constantia" panose="02030602050306030303" pitchFamily="18" charset="0"/>
        </a:defRPr>
      </a:lvl1pPr>
      <a:lvl2pPr algn="ctr" rtl="0" eaLnBrk="0" fontAlgn="base" hangingPunct="0">
        <a:spcBef>
          <a:spcPct val="0"/>
        </a:spcBef>
        <a:spcAft>
          <a:spcPct val="0"/>
        </a:spcAft>
        <a:defRPr sz="33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33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33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3300">
          <a:solidFill>
            <a:schemeClr val="tx2"/>
          </a:solidFill>
          <a:latin typeface="Arial" charset="0"/>
          <a:ea typeface="MS PGothic" panose="020B0600070205080204" pitchFamily="34" charset="-128"/>
          <a:cs typeface="ＭＳ Ｐゴシック"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j-lt"/>
          <a:ea typeface="MS PGothic" panose="020B0600070205080204" pitchFamily="34" charset="-128"/>
          <a:cs typeface="Constantia" panose="02030602050306030303" pitchFamily="18" charset="0"/>
        </a:defRPr>
      </a:lvl1pPr>
      <a:lvl2pPr marL="557213" indent="-214313" algn="l" rtl="0" eaLnBrk="0" fontAlgn="base" hangingPunct="0">
        <a:spcBef>
          <a:spcPct val="20000"/>
        </a:spcBef>
        <a:spcAft>
          <a:spcPct val="0"/>
        </a:spcAft>
        <a:buChar char="–"/>
        <a:defRPr sz="2100">
          <a:solidFill>
            <a:schemeClr val="tx1"/>
          </a:solidFill>
          <a:latin typeface="+mj-lt"/>
          <a:ea typeface="MS PGothic" panose="020B0600070205080204" pitchFamily="34" charset="-128"/>
        </a:defRPr>
      </a:lvl2pPr>
      <a:lvl3pPr marL="857250" indent="-171450" algn="l" rtl="0" eaLnBrk="0" fontAlgn="base" hangingPunct="0">
        <a:spcBef>
          <a:spcPct val="20000"/>
        </a:spcBef>
        <a:spcAft>
          <a:spcPct val="0"/>
        </a:spcAft>
        <a:buChar char="•"/>
        <a:defRPr sz="1800">
          <a:solidFill>
            <a:schemeClr val="tx1"/>
          </a:solidFill>
          <a:latin typeface="+mj-lt"/>
          <a:ea typeface="MS PGothic" panose="020B0600070205080204" pitchFamily="34" charset="-128"/>
        </a:defRPr>
      </a:lvl3pPr>
      <a:lvl4pPr marL="1200150" indent="-171450" algn="l" rtl="0" eaLnBrk="0" fontAlgn="base" hangingPunct="0">
        <a:spcBef>
          <a:spcPct val="20000"/>
        </a:spcBef>
        <a:spcAft>
          <a:spcPct val="0"/>
        </a:spcAft>
        <a:buChar char="–"/>
        <a:defRPr sz="1500">
          <a:solidFill>
            <a:schemeClr val="tx1"/>
          </a:solidFill>
          <a:latin typeface="+mj-lt"/>
          <a:ea typeface="MS PGothic" panose="020B0600070205080204" pitchFamily="34" charset="-128"/>
        </a:defRPr>
      </a:lvl4pPr>
      <a:lvl5pPr marL="1543050" indent="-171450" algn="l" rtl="0" eaLnBrk="0" fontAlgn="base" hangingPunct="0">
        <a:spcBef>
          <a:spcPct val="20000"/>
        </a:spcBef>
        <a:spcAft>
          <a:spcPct val="0"/>
        </a:spcAft>
        <a:buChar char="»"/>
        <a:defRPr sz="1500">
          <a:solidFill>
            <a:schemeClr val="tx1"/>
          </a:solidFill>
          <a:latin typeface="+mj-lt"/>
          <a:ea typeface="MS PGothic" panose="020B0600070205080204" pitchFamily="34" charset="-128"/>
        </a:defRPr>
      </a:lvl5pPr>
      <a:lvl6pPr marL="1885950" indent="-171450" algn="l" rtl="0" fontAlgn="base">
        <a:spcBef>
          <a:spcPct val="20000"/>
        </a:spcBef>
        <a:spcAft>
          <a:spcPct val="0"/>
        </a:spcAft>
        <a:buChar char="»"/>
        <a:defRPr sz="1500">
          <a:solidFill>
            <a:schemeClr val="tx1"/>
          </a:solidFill>
          <a:latin typeface="+mn-lt"/>
          <a:ea typeface="ＭＳ Ｐゴシック" charset="-128"/>
        </a:defRPr>
      </a:lvl6pPr>
      <a:lvl7pPr marL="2228850" indent="-171450" algn="l" rtl="0" fontAlgn="base">
        <a:spcBef>
          <a:spcPct val="20000"/>
        </a:spcBef>
        <a:spcAft>
          <a:spcPct val="0"/>
        </a:spcAft>
        <a:buChar char="»"/>
        <a:defRPr sz="1500">
          <a:solidFill>
            <a:schemeClr val="tx1"/>
          </a:solidFill>
          <a:latin typeface="+mn-lt"/>
          <a:ea typeface="ＭＳ Ｐゴシック" charset="-128"/>
        </a:defRPr>
      </a:lvl7pPr>
      <a:lvl8pPr marL="2571750" indent="-171450" algn="l" rtl="0" fontAlgn="base">
        <a:spcBef>
          <a:spcPct val="20000"/>
        </a:spcBef>
        <a:spcAft>
          <a:spcPct val="0"/>
        </a:spcAft>
        <a:buChar char="»"/>
        <a:defRPr sz="1500">
          <a:solidFill>
            <a:schemeClr val="tx1"/>
          </a:solidFill>
          <a:latin typeface="+mn-lt"/>
          <a:ea typeface="ＭＳ Ｐゴシック" charset="-128"/>
        </a:defRPr>
      </a:lvl8pPr>
      <a:lvl9pPr marL="2914650" indent="-171450" algn="l" rtl="0" fontAlgn="base">
        <a:spcBef>
          <a:spcPct val="20000"/>
        </a:spcBef>
        <a:spcAft>
          <a:spcPct val="0"/>
        </a:spcAft>
        <a:buChar char="»"/>
        <a:defRPr sz="150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6" descr="UWindsor powerpoint bottom1.jpg">
            <a:extLst>
              <a:ext uri="{FF2B5EF4-FFF2-40B4-BE49-F238E27FC236}">
                <a16:creationId xmlns:a16="http://schemas.microsoft.com/office/drawing/2014/main" id="{384D8780-F6D3-43D3-9890-1D1B076E6400}"/>
              </a:ext>
            </a:extLst>
          </p:cNvPr>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6200780"/>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Rectangle 2">
            <a:extLst>
              <a:ext uri="{FF2B5EF4-FFF2-40B4-BE49-F238E27FC236}">
                <a16:creationId xmlns:a16="http://schemas.microsoft.com/office/drawing/2014/main" id="{9E494AD4-870A-4A87-94BB-0B65839F81C4}"/>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DE50EC5-269B-4CD4-8F3A-83ECA3C815B5}"/>
              </a:ext>
            </a:extLst>
          </p:cNvPr>
          <p:cNvSpPr>
            <a:spLocks noGrp="1" noChangeArrowheads="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9765244" y="6236783"/>
            <a:ext cx="2140775" cy="585216"/>
          </a:xfrm>
          <a:prstGeom prst="rect">
            <a:avLst/>
          </a:prstGeom>
        </p:spPr>
      </p:pic>
      <p:pic>
        <p:nvPicPr>
          <p:cNvPr id="9" name="Picture 5" descr="UW_Logo_1L_horz.jpg"/>
          <p:cNvPicPr>
            <a:picLocks noChangeAspect="1"/>
          </p:cNvPicPr>
          <p:nvPr userDrawn="1"/>
        </p:nvPicPr>
        <p:blipFill rotWithShape="1">
          <a:blip r:embed="rId15"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805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1446213"/>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319867" y="23368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8" name="Picture 5" descr="UW_Logo_1L_horz.jpg"/>
          <p:cNvPicPr>
            <a:picLocks noChangeAspect="1"/>
          </p:cNvPicPr>
          <p:nvPr userDrawn="1"/>
        </p:nvPicPr>
        <p:blipFill rotWithShape="1">
          <a:blip r:embed="rId14"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8945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ctr" rtl="0" eaLnBrk="1" fontAlgn="base" hangingPunct="1">
        <a:spcBef>
          <a:spcPct val="0"/>
        </a:spcBef>
        <a:spcAft>
          <a:spcPct val="0"/>
        </a:spcAft>
        <a:defRPr sz="3300">
          <a:solidFill>
            <a:schemeClr val="tx2"/>
          </a:solidFill>
          <a:latin typeface="+mj-lt"/>
          <a:ea typeface="MS PGothic" panose="020B0600070205080204" pitchFamily="34" charset="-128"/>
          <a:cs typeface="Constantia" panose="02030602050306030303" pitchFamily="18" charset="0"/>
        </a:defRPr>
      </a:lvl1pPr>
      <a:lvl2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j-lt"/>
          <a:ea typeface="MS PGothic" panose="020B0600070205080204" pitchFamily="34" charset="-128"/>
          <a:cs typeface="Constantia" panose="02030602050306030303" pitchFamily="18" charset="0"/>
        </a:defRPr>
      </a:lvl1pPr>
      <a:lvl2pPr marL="557213" indent="-214313" algn="l" rtl="0" eaLnBrk="1" fontAlgn="base" hangingPunct="1">
        <a:spcBef>
          <a:spcPct val="20000"/>
        </a:spcBef>
        <a:spcAft>
          <a:spcPct val="0"/>
        </a:spcAft>
        <a:buChar char="–"/>
        <a:defRPr sz="2100">
          <a:solidFill>
            <a:schemeClr val="tx1"/>
          </a:solidFill>
          <a:latin typeface="+mj-lt"/>
          <a:ea typeface="MS PGothic" panose="020B0600070205080204" pitchFamily="34" charset="-128"/>
        </a:defRPr>
      </a:lvl2pPr>
      <a:lvl3pPr marL="857250" indent="-171450" algn="l" rtl="0" eaLnBrk="1" fontAlgn="base" hangingPunct="1">
        <a:spcBef>
          <a:spcPct val="20000"/>
        </a:spcBef>
        <a:spcAft>
          <a:spcPct val="0"/>
        </a:spcAft>
        <a:buChar char="•"/>
        <a:defRPr sz="1800">
          <a:solidFill>
            <a:schemeClr val="tx1"/>
          </a:solidFill>
          <a:latin typeface="+mj-lt"/>
          <a:ea typeface="MS PGothic" panose="020B0600070205080204" pitchFamily="34" charset="-128"/>
        </a:defRPr>
      </a:lvl3pPr>
      <a:lvl4pPr marL="1200150" indent="-171450" algn="l" rtl="0" eaLnBrk="1" fontAlgn="base" hangingPunct="1">
        <a:spcBef>
          <a:spcPct val="20000"/>
        </a:spcBef>
        <a:spcAft>
          <a:spcPct val="0"/>
        </a:spcAft>
        <a:buChar char="–"/>
        <a:defRPr sz="1500">
          <a:solidFill>
            <a:schemeClr val="tx1"/>
          </a:solidFill>
          <a:latin typeface="+mj-lt"/>
          <a:ea typeface="MS PGothic" panose="020B0600070205080204" pitchFamily="34" charset="-128"/>
        </a:defRPr>
      </a:lvl4pPr>
      <a:lvl5pPr marL="1543050" indent="-171450" algn="l" rtl="0" eaLnBrk="1" fontAlgn="base" hangingPunct="1">
        <a:spcBef>
          <a:spcPct val="20000"/>
        </a:spcBef>
        <a:spcAft>
          <a:spcPct val="0"/>
        </a:spcAft>
        <a:buChar char="»"/>
        <a:defRPr sz="1500">
          <a:solidFill>
            <a:schemeClr val="tx1"/>
          </a:solidFill>
          <a:latin typeface="+mj-lt"/>
          <a:ea typeface="MS PGothic" panose="020B0600070205080204" pitchFamily="34" charset="-128"/>
        </a:defRPr>
      </a:lvl5pPr>
      <a:lvl6pPr marL="1885950" indent="-171450" algn="l" rtl="0" eaLnBrk="1" fontAlgn="base" hangingPunct="1">
        <a:spcBef>
          <a:spcPct val="20000"/>
        </a:spcBef>
        <a:spcAft>
          <a:spcPct val="0"/>
        </a:spcAft>
        <a:buChar char="»"/>
        <a:defRPr sz="1500">
          <a:solidFill>
            <a:schemeClr val="tx1"/>
          </a:solidFill>
          <a:latin typeface="+mn-lt"/>
          <a:ea typeface="ＭＳ Ｐゴシック" charset="-128"/>
        </a:defRPr>
      </a:lvl6pPr>
      <a:lvl7pPr marL="2228850" indent="-171450" algn="l" rtl="0" eaLnBrk="1" fontAlgn="base" hangingPunct="1">
        <a:spcBef>
          <a:spcPct val="20000"/>
        </a:spcBef>
        <a:spcAft>
          <a:spcPct val="0"/>
        </a:spcAft>
        <a:buChar char="»"/>
        <a:defRPr sz="1500">
          <a:solidFill>
            <a:schemeClr val="tx1"/>
          </a:solidFill>
          <a:latin typeface="+mn-lt"/>
          <a:ea typeface="ＭＳ Ｐゴシック" charset="-128"/>
        </a:defRPr>
      </a:lvl7pPr>
      <a:lvl8pPr marL="2571750" indent="-171450" algn="l" rtl="0" eaLnBrk="1" fontAlgn="base" hangingPunct="1">
        <a:spcBef>
          <a:spcPct val="20000"/>
        </a:spcBef>
        <a:spcAft>
          <a:spcPct val="0"/>
        </a:spcAft>
        <a:buChar char="»"/>
        <a:defRPr sz="1500">
          <a:solidFill>
            <a:schemeClr val="tx1"/>
          </a:solidFill>
          <a:latin typeface="+mn-lt"/>
          <a:ea typeface="ＭＳ Ｐゴシック" charset="-128"/>
        </a:defRPr>
      </a:lvl8pPr>
      <a:lvl9pPr marL="2914650" indent="-171450" algn="l" rtl="0" eaLnBrk="1" fontAlgn="base" hangingPunct="1">
        <a:spcBef>
          <a:spcPct val="20000"/>
        </a:spcBef>
        <a:spcAft>
          <a:spcPct val="0"/>
        </a:spcAft>
        <a:buChar char="»"/>
        <a:defRPr sz="150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1446213"/>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319867" y="23368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1028" name="Picture 6" descr="UWindsor powerpoint bottom1.jp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6200780"/>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9" name="Picture 5" descr="UW_Logo_1L_horz.jpg"/>
          <p:cNvPicPr>
            <a:picLocks noChangeAspect="1"/>
          </p:cNvPicPr>
          <p:nvPr userDrawn="1"/>
        </p:nvPicPr>
        <p:blipFill rotWithShape="1">
          <a:blip r:embed="rId15"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22696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rtl="0" eaLnBrk="1" fontAlgn="base" hangingPunct="1">
        <a:spcBef>
          <a:spcPct val="0"/>
        </a:spcBef>
        <a:spcAft>
          <a:spcPct val="0"/>
        </a:spcAft>
        <a:defRPr sz="3300">
          <a:solidFill>
            <a:schemeClr val="tx2"/>
          </a:solidFill>
          <a:latin typeface="+mj-lt"/>
          <a:ea typeface="MS PGothic" panose="020B0600070205080204" pitchFamily="34" charset="-128"/>
          <a:cs typeface="Constantia" panose="02030602050306030303" pitchFamily="18" charset="0"/>
        </a:defRPr>
      </a:lvl1pPr>
      <a:lvl2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anose="020B0600070205080204" pitchFamily="34" charset="-128"/>
          <a:cs typeface="ＭＳ Ｐゴシック" charset="0"/>
        </a:defRPr>
      </a:lvl5pPr>
      <a:lvl6pPr marL="342900" algn="ctr" rtl="0" eaLnBrk="1" fontAlgn="base" hangingPunct="1">
        <a:spcBef>
          <a:spcPct val="0"/>
        </a:spcBef>
        <a:spcAft>
          <a:spcPct val="0"/>
        </a:spcAft>
        <a:defRPr sz="3300">
          <a:solidFill>
            <a:schemeClr val="tx2"/>
          </a:solidFill>
          <a:latin typeface="Arial" charset="0"/>
        </a:defRPr>
      </a:lvl6pPr>
      <a:lvl7pPr marL="685800" algn="ctr" rtl="0" eaLnBrk="1" fontAlgn="base" hangingPunct="1">
        <a:spcBef>
          <a:spcPct val="0"/>
        </a:spcBef>
        <a:spcAft>
          <a:spcPct val="0"/>
        </a:spcAft>
        <a:defRPr sz="3300">
          <a:solidFill>
            <a:schemeClr val="tx2"/>
          </a:solidFill>
          <a:latin typeface="Arial" charset="0"/>
        </a:defRPr>
      </a:lvl7pPr>
      <a:lvl8pPr marL="1028700" algn="ctr" rtl="0" eaLnBrk="1" fontAlgn="base" hangingPunct="1">
        <a:spcBef>
          <a:spcPct val="0"/>
        </a:spcBef>
        <a:spcAft>
          <a:spcPct val="0"/>
        </a:spcAft>
        <a:defRPr sz="3300">
          <a:solidFill>
            <a:schemeClr val="tx2"/>
          </a:solidFill>
          <a:latin typeface="Arial" charset="0"/>
        </a:defRPr>
      </a:lvl8pPr>
      <a:lvl9pPr marL="1371600" algn="ctr" rtl="0" eaLnBrk="1" fontAlgn="base" hangingPunct="1">
        <a:spcBef>
          <a:spcPct val="0"/>
        </a:spcBef>
        <a:spcAft>
          <a:spcPct val="0"/>
        </a:spcAft>
        <a:defRPr sz="3300">
          <a:solidFill>
            <a:schemeClr val="tx2"/>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j-lt"/>
          <a:ea typeface="MS PGothic" panose="020B0600070205080204" pitchFamily="34" charset="-128"/>
          <a:cs typeface="Constantia" panose="02030602050306030303" pitchFamily="18" charset="0"/>
        </a:defRPr>
      </a:lvl1pPr>
      <a:lvl2pPr marL="557213" indent="-214313" algn="l" rtl="0" eaLnBrk="1" fontAlgn="base" hangingPunct="1">
        <a:spcBef>
          <a:spcPct val="20000"/>
        </a:spcBef>
        <a:spcAft>
          <a:spcPct val="0"/>
        </a:spcAft>
        <a:buChar char="–"/>
        <a:defRPr sz="2100">
          <a:solidFill>
            <a:schemeClr val="tx1"/>
          </a:solidFill>
          <a:latin typeface="+mj-lt"/>
          <a:ea typeface="MS PGothic" panose="020B0600070205080204" pitchFamily="34" charset="-128"/>
        </a:defRPr>
      </a:lvl2pPr>
      <a:lvl3pPr marL="857250" indent="-171450" algn="l" rtl="0" eaLnBrk="1" fontAlgn="base" hangingPunct="1">
        <a:spcBef>
          <a:spcPct val="20000"/>
        </a:spcBef>
        <a:spcAft>
          <a:spcPct val="0"/>
        </a:spcAft>
        <a:buChar char="•"/>
        <a:defRPr sz="1800">
          <a:solidFill>
            <a:schemeClr val="tx1"/>
          </a:solidFill>
          <a:latin typeface="+mj-lt"/>
          <a:ea typeface="MS PGothic" panose="020B0600070205080204" pitchFamily="34" charset="-128"/>
        </a:defRPr>
      </a:lvl3pPr>
      <a:lvl4pPr marL="1200150" indent="-171450" algn="l" rtl="0" eaLnBrk="1" fontAlgn="base" hangingPunct="1">
        <a:spcBef>
          <a:spcPct val="20000"/>
        </a:spcBef>
        <a:spcAft>
          <a:spcPct val="0"/>
        </a:spcAft>
        <a:buChar char="–"/>
        <a:defRPr sz="1500">
          <a:solidFill>
            <a:schemeClr val="tx1"/>
          </a:solidFill>
          <a:latin typeface="+mj-lt"/>
          <a:ea typeface="MS PGothic" panose="020B0600070205080204" pitchFamily="34" charset="-128"/>
        </a:defRPr>
      </a:lvl4pPr>
      <a:lvl5pPr marL="1543050" indent="-171450" algn="l" rtl="0" eaLnBrk="1" fontAlgn="base" hangingPunct="1">
        <a:spcBef>
          <a:spcPct val="20000"/>
        </a:spcBef>
        <a:spcAft>
          <a:spcPct val="0"/>
        </a:spcAft>
        <a:buChar char="»"/>
        <a:defRPr sz="1500">
          <a:solidFill>
            <a:schemeClr val="tx1"/>
          </a:solidFill>
          <a:latin typeface="+mj-lt"/>
          <a:ea typeface="MS PGothic" panose="020B0600070205080204" pitchFamily="34" charset="-128"/>
        </a:defRPr>
      </a:lvl5pPr>
      <a:lvl6pPr marL="1885950" indent="-171450" algn="l" rtl="0" eaLnBrk="1" fontAlgn="base" hangingPunct="1">
        <a:spcBef>
          <a:spcPct val="20000"/>
        </a:spcBef>
        <a:spcAft>
          <a:spcPct val="0"/>
        </a:spcAft>
        <a:buChar char="»"/>
        <a:defRPr sz="1500">
          <a:solidFill>
            <a:schemeClr val="tx1"/>
          </a:solidFill>
          <a:latin typeface="+mn-lt"/>
          <a:ea typeface="ＭＳ Ｐゴシック" charset="-128"/>
        </a:defRPr>
      </a:lvl6pPr>
      <a:lvl7pPr marL="2228850" indent="-171450" algn="l" rtl="0" eaLnBrk="1" fontAlgn="base" hangingPunct="1">
        <a:spcBef>
          <a:spcPct val="20000"/>
        </a:spcBef>
        <a:spcAft>
          <a:spcPct val="0"/>
        </a:spcAft>
        <a:buChar char="»"/>
        <a:defRPr sz="1500">
          <a:solidFill>
            <a:schemeClr val="tx1"/>
          </a:solidFill>
          <a:latin typeface="+mn-lt"/>
          <a:ea typeface="ＭＳ Ｐゴシック" charset="-128"/>
        </a:defRPr>
      </a:lvl7pPr>
      <a:lvl8pPr marL="2571750" indent="-171450" algn="l" rtl="0" eaLnBrk="1" fontAlgn="base" hangingPunct="1">
        <a:spcBef>
          <a:spcPct val="20000"/>
        </a:spcBef>
        <a:spcAft>
          <a:spcPct val="0"/>
        </a:spcAft>
        <a:buChar char="»"/>
        <a:defRPr sz="1500">
          <a:solidFill>
            <a:schemeClr val="tx1"/>
          </a:solidFill>
          <a:latin typeface="+mn-lt"/>
          <a:ea typeface="ＭＳ Ｐゴシック" charset="-128"/>
        </a:defRPr>
      </a:lvl8pPr>
      <a:lvl9pPr marL="2914650" indent="-171450" algn="l" rtl="0" eaLnBrk="1" fontAlgn="base" hangingPunct="1">
        <a:spcBef>
          <a:spcPct val="20000"/>
        </a:spcBef>
        <a:spcAft>
          <a:spcPct val="0"/>
        </a:spcAft>
        <a:buChar char="»"/>
        <a:defRPr sz="150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F1995E3-B8AD-4BF9-8CC4-B30F107D4EC9}"/>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BAE8D64-9834-4273-917E-779944428AC3}"/>
              </a:ext>
            </a:extLst>
          </p:cNvPr>
          <p:cNvSpPr>
            <a:spLocks noGrp="1" noChangeArrowheads="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6" descr="UWindsor powerpoint bottom1.jpg">
            <a:extLst>
              <a:ext uri="{FF2B5EF4-FFF2-40B4-BE49-F238E27FC236}">
                <a16:creationId xmlns:a16="http://schemas.microsoft.com/office/drawing/2014/main" id="{30F0D38D-D3E5-430C-8DA7-0FB987E3DCB1}"/>
              </a:ext>
            </a:extLst>
          </p:cNvPr>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0" y="6200790"/>
            <a:ext cx="121920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9850969" y="6227772"/>
            <a:ext cx="2140775" cy="585216"/>
          </a:xfrm>
          <a:prstGeom prst="rect">
            <a:avLst/>
          </a:prstGeom>
        </p:spPr>
      </p:pic>
      <p:pic>
        <p:nvPicPr>
          <p:cNvPr id="8" name="Picture 5" descr="UW_Logo_1L_horz.jpg"/>
          <p:cNvPicPr>
            <a:picLocks noChangeAspect="1"/>
          </p:cNvPicPr>
          <p:nvPr userDrawn="1"/>
        </p:nvPicPr>
        <p:blipFill rotWithShape="1">
          <a:blip r:embed="rId15" cstate="print">
            <a:extLst>
              <a:ext uri="{28A0092B-C50C-407E-A947-70E740481C1C}">
                <a14:useLocalDpi xmlns:a14="http://schemas.microsoft.com/office/drawing/2010/main"/>
              </a:ext>
            </a:extLst>
          </a:blip>
          <a:srcRect b="7118"/>
          <a:stretch/>
        </p:blipFill>
        <p:spPr bwMode="auto">
          <a:xfrm>
            <a:off x="444501" y="6242172"/>
            <a:ext cx="2708503" cy="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9305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rtl="0" eaLnBrk="1" fontAlgn="base" hangingPunct="1">
        <a:spcBef>
          <a:spcPct val="0"/>
        </a:spcBef>
        <a:spcAft>
          <a:spcPct val="0"/>
        </a:spcAft>
        <a:defRPr sz="1856">
          <a:solidFill>
            <a:schemeClr val="tx2"/>
          </a:solidFill>
          <a:latin typeface="+mj-lt"/>
          <a:ea typeface="MS PGothic" panose="020B0600070205080204" pitchFamily="34" charset="-128"/>
          <a:cs typeface="ＭＳ Ｐゴシック" charset="0"/>
        </a:defRPr>
      </a:lvl1pPr>
      <a:lvl2pPr algn="ctr" rtl="0" eaLnBrk="1" fontAlgn="base" hangingPunct="1">
        <a:spcBef>
          <a:spcPct val="0"/>
        </a:spcBef>
        <a:spcAft>
          <a:spcPct val="0"/>
        </a:spcAft>
        <a:defRPr sz="1856">
          <a:solidFill>
            <a:schemeClr val="tx2"/>
          </a:solidFill>
          <a:latin typeface="Arial" charset="0"/>
          <a:ea typeface="MS PGothic" panose="020B0600070205080204" pitchFamily="34" charset="-128"/>
          <a:cs typeface="ＭＳ Ｐゴシック" charset="0"/>
        </a:defRPr>
      </a:lvl2pPr>
      <a:lvl3pPr algn="ctr" rtl="0" eaLnBrk="1" fontAlgn="base" hangingPunct="1">
        <a:spcBef>
          <a:spcPct val="0"/>
        </a:spcBef>
        <a:spcAft>
          <a:spcPct val="0"/>
        </a:spcAft>
        <a:defRPr sz="1856">
          <a:solidFill>
            <a:schemeClr val="tx2"/>
          </a:solidFill>
          <a:latin typeface="Arial" charset="0"/>
          <a:ea typeface="MS PGothic" panose="020B0600070205080204" pitchFamily="34" charset="-128"/>
          <a:cs typeface="ＭＳ Ｐゴシック" charset="0"/>
        </a:defRPr>
      </a:lvl3pPr>
      <a:lvl4pPr algn="ctr" rtl="0" eaLnBrk="1" fontAlgn="base" hangingPunct="1">
        <a:spcBef>
          <a:spcPct val="0"/>
        </a:spcBef>
        <a:spcAft>
          <a:spcPct val="0"/>
        </a:spcAft>
        <a:defRPr sz="1856">
          <a:solidFill>
            <a:schemeClr val="tx2"/>
          </a:solidFill>
          <a:latin typeface="Arial" charset="0"/>
          <a:ea typeface="MS PGothic" panose="020B0600070205080204" pitchFamily="34" charset="-128"/>
          <a:cs typeface="ＭＳ Ｐゴシック" charset="0"/>
        </a:defRPr>
      </a:lvl4pPr>
      <a:lvl5pPr algn="ctr" rtl="0" eaLnBrk="1" fontAlgn="base" hangingPunct="1">
        <a:spcBef>
          <a:spcPct val="0"/>
        </a:spcBef>
        <a:spcAft>
          <a:spcPct val="0"/>
        </a:spcAft>
        <a:defRPr sz="1856">
          <a:solidFill>
            <a:schemeClr val="tx2"/>
          </a:solidFill>
          <a:latin typeface="Arial" charset="0"/>
          <a:ea typeface="MS PGothic" panose="020B0600070205080204" pitchFamily="34" charset="-128"/>
          <a:cs typeface="ＭＳ Ｐゴシック" charset="0"/>
        </a:defRPr>
      </a:lvl5pPr>
      <a:lvl6pPr marL="192877" algn="ctr" rtl="0" eaLnBrk="1" fontAlgn="base" hangingPunct="1">
        <a:spcBef>
          <a:spcPct val="0"/>
        </a:spcBef>
        <a:spcAft>
          <a:spcPct val="0"/>
        </a:spcAft>
        <a:defRPr sz="1856">
          <a:solidFill>
            <a:schemeClr val="tx2"/>
          </a:solidFill>
          <a:latin typeface="Arial" charset="0"/>
        </a:defRPr>
      </a:lvl6pPr>
      <a:lvl7pPr marL="385753" algn="ctr" rtl="0" eaLnBrk="1" fontAlgn="base" hangingPunct="1">
        <a:spcBef>
          <a:spcPct val="0"/>
        </a:spcBef>
        <a:spcAft>
          <a:spcPct val="0"/>
        </a:spcAft>
        <a:defRPr sz="1856">
          <a:solidFill>
            <a:schemeClr val="tx2"/>
          </a:solidFill>
          <a:latin typeface="Arial" charset="0"/>
        </a:defRPr>
      </a:lvl7pPr>
      <a:lvl8pPr marL="578630" algn="ctr" rtl="0" eaLnBrk="1" fontAlgn="base" hangingPunct="1">
        <a:spcBef>
          <a:spcPct val="0"/>
        </a:spcBef>
        <a:spcAft>
          <a:spcPct val="0"/>
        </a:spcAft>
        <a:defRPr sz="1856">
          <a:solidFill>
            <a:schemeClr val="tx2"/>
          </a:solidFill>
          <a:latin typeface="Arial" charset="0"/>
        </a:defRPr>
      </a:lvl8pPr>
      <a:lvl9pPr marL="771506" algn="ctr" rtl="0" eaLnBrk="1" fontAlgn="base" hangingPunct="1">
        <a:spcBef>
          <a:spcPct val="0"/>
        </a:spcBef>
        <a:spcAft>
          <a:spcPct val="0"/>
        </a:spcAft>
        <a:defRPr sz="1856">
          <a:solidFill>
            <a:schemeClr val="tx2"/>
          </a:solidFill>
          <a:latin typeface="Arial" charset="0"/>
        </a:defRPr>
      </a:lvl9pPr>
    </p:titleStyle>
    <p:bodyStyle>
      <a:lvl1pPr marL="144657" indent="-144657" algn="l" rtl="0" eaLnBrk="1" fontAlgn="base" hangingPunct="1">
        <a:spcBef>
          <a:spcPct val="20000"/>
        </a:spcBef>
        <a:spcAft>
          <a:spcPct val="0"/>
        </a:spcAft>
        <a:buChar char="•"/>
        <a:defRPr sz="1350">
          <a:solidFill>
            <a:schemeClr val="tx1"/>
          </a:solidFill>
          <a:latin typeface="+mn-lt"/>
          <a:ea typeface="MS PGothic" panose="020B0600070205080204" pitchFamily="34" charset="-128"/>
          <a:cs typeface="ＭＳ Ｐゴシック" charset="0"/>
        </a:defRPr>
      </a:lvl1pPr>
      <a:lvl2pPr marL="313424" indent="-120548" algn="l" rtl="0" eaLnBrk="1" fontAlgn="base" hangingPunct="1">
        <a:spcBef>
          <a:spcPct val="20000"/>
        </a:spcBef>
        <a:spcAft>
          <a:spcPct val="0"/>
        </a:spcAft>
        <a:buChar char="–"/>
        <a:defRPr sz="1181">
          <a:solidFill>
            <a:schemeClr val="tx1"/>
          </a:solidFill>
          <a:latin typeface="+mn-lt"/>
          <a:ea typeface="MS PGothic" panose="020B0600070205080204" pitchFamily="34" charset="-128"/>
        </a:defRPr>
      </a:lvl2pPr>
      <a:lvl3pPr marL="482191" indent="-96439" algn="l" rtl="0" eaLnBrk="1" fontAlgn="base" hangingPunct="1">
        <a:spcBef>
          <a:spcPct val="20000"/>
        </a:spcBef>
        <a:spcAft>
          <a:spcPct val="0"/>
        </a:spcAft>
        <a:buChar char="•"/>
        <a:defRPr sz="1013">
          <a:solidFill>
            <a:schemeClr val="tx1"/>
          </a:solidFill>
          <a:latin typeface="+mn-lt"/>
          <a:ea typeface="MS PGothic" panose="020B0600070205080204" pitchFamily="34" charset="-128"/>
        </a:defRPr>
      </a:lvl3pPr>
      <a:lvl4pPr marL="675068" indent="-96439" algn="l" rtl="0" eaLnBrk="1" fontAlgn="base" hangingPunct="1">
        <a:spcBef>
          <a:spcPct val="20000"/>
        </a:spcBef>
        <a:spcAft>
          <a:spcPct val="0"/>
        </a:spcAft>
        <a:buChar char="–"/>
        <a:defRPr sz="844">
          <a:solidFill>
            <a:schemeClr val="tx1"/>
          </a:solidFill>
          <a:latin typeface="+mn-lt"/>
          <a:ea typeface="MS PGothic" panose="020B0600070205080204" pitchFamily="34" charset="-128"/>
        </a:defRPr>
      </a:lvl4pPr>
      <a:lvl5pPr marL="867944" indent="-96439" algn="l" rtl="0" eaLnBrk="1" fontAlgn="base" hangingPunct="1">
        <a:spcBef>
          <a:spcPct val="20000"/>
        </a:spcBef>
        <a:spcAft>
          <a:spcPct val="0"/>
        </a:spcAft>
        <a:buChar char="»"/>
        <a:defRPr sz="844">
          <a:solidFill>
            <a:schemeClr val="tx1"/>
          </a:solidFill>
          <a:latin typeface="+mn-lt"/>
          <a:ea typeface="MS PGothic" panose="020B0600070205080204" pitchFamily="34" charset="-128"/>
        </a:defRPr>
      </a:lvl5pPr>
      <a:lvl6pPr marL="1060820" indent="-96439" algn="l" rtl="0" eaLnBrk="1" fontAlgn="base" hangingPunct="1">
        <a:spcBef>
          <a:spcPct val="20000"/>
        </a:spcBef>
        <a:spcAft>
          <a:spcPct val="0"/>
        </a:spcAft>
        <a:buChar char="»"/>
        <a:defRPr sz="844">
          <a:solidFill>
            <a:schemeClr val="tx1"/>
          </a:solidFill>
          <a:latin typeface="+mn-lt"/>
          <a:ea typeface="ＭＳ Ｐゴシック" charset="-128"/>
        </a:defRPr>
      </a:lvl6pPr>
      <a:lvl7pPr marL="1253697" indent="-96439" algn="l" rtl="0" eaLnBrk="1" fontAlgn="base" hangingPunct="1">
        <a:spcBef>
          <a:spcPct val="20000"/>
        </a:spcBef>
        <a:spcAft>
          <a:spcPct val="0"/>
        </a:spcAft>
        <a:buChar char="»"/>
        <a:defRPr sz="844">
          <a:solidFill>
            <a:schemeClr val="tx1"/>
          </a:solidFill>
          <a:latin typeface="+mn-lt"/>
          <a:ea typeface="ＭＳ Ｐゴシック" charset="-128"/>
        </a:defRPr>
      </a:lvl7pPr>
      <a:lvl8pPr marL="1446574" indent="-96439" algn="l" rtl="0" eaLnBrk="1" fontAlgn="base" hangingPunct="1">
        <a:spcBef>
          <a:spcPct val="20000"/>
        </a:spcBef>
        <a:spcAft>
          <a:spcPct val="0"/>
        </a:spcAft>
        <a:buChar char="»"/>
        <a:defRPr sz="844">
          <a:solidFill>
            <a:schemeClr val="tx1"/>
          </a:solidFill>
          <a:latin typeface="+mn-lt"/>
          <a:ea typeface="ＭＳ Ｐゴシック" charset="-128"/>
        </a:defRPr>
      </a:lvl8pPr>
      <a:lvl9pPr marL="1639450" indent="-96439" algn="l" rtl="0" eaLnBrk="1" fontAlgn="base" hangingPunct="1">
        <a:spcBef>
          <a:spcPct val="20000"/>
        </a:spcBef>
        <a:spcAft>
          <a:spcPct val="0"/>
        </a:spcAft>
        <a:buChar char="»"/>
        <a:defRPr sz="844">
          <a:solidFill>
            <a:schemeClr val="tx1"/>
          </a:solidFill>
          <a:latin typeface="+mn-lt"/>
          <a:ea typeface="ＭＳ Ｐゴシック" charset="-128"/>
        </a:defRPr>
      </a:lvl9pPr>
    </p:bodyStyle>
    <p:otherStyle>
      <a:defPPr>
        <a:defRPr lang="en-US"/>
      </a:defPPr>
      <a:lvl1pPr marL="0" algn="l" defTabSz="192877" rtl="0" eaLnBrk="1" latinLnBrk="0" hangingPunct="1">
        <a:defRPr sz="760" kern="1200">
          <a:solidFill>
            <a:schemeClr val="tx1"/>
          </a:solidFill>
          <a:latin typeface="+mn-lt"/>
          <a:ea typeface="+mn-ea"/>
          <a:cs typeface="+mn-cs"/>
        </a:defRPr>
      </a:lvl1pPr>
      <a:lvl2pPr marL="192877" algn="l" defTabSz="192877" rtl="0" eaLnBrk="1" latinLnBrk="0" hangingPunct="1">
        <a:defRPr sz="760" kern="1200">
          <a:solidFill>
            <a:schemeClr val="tx1"/>
          </a:solidFill>
          <a:latin typeface="+mn-lt"/>
          <a:ea typeface="+mn-ea"/>
          <a:cs typeface="+mn-cs"/>
        </a:defRPr>
      </a:lvl2pPr>
      <a:lvl3pPr marL="385753" algn="l" defTabSz="192877" rtl="0" eaLnBrk="1" latinLnBrk="0" hangingPunct="1">
        <a:defRPr sz="760" kern="1200">
          <a:solidFill>
            <a:schemeClr val="tx1"/>
          </a:solidFill>
          <a:latin typeface="+mn-lt"/>
          <a:ea typeface="+mn-ea"/>
          <a:cs typeface="+mn-cs"/>
        </a:defRPr>
      </a:lvl3pPr>
      <a:lvl4pPr marL="578630" algn="l" defTabSz="192877" rtl="0" eaLnBrk="1" latinLnBrk="0" hangingPunct="1">
        <a:defRPr sz="760" kern="1200">
          <a:solidFill>
            <a:schemeClr val="tx1"/>
          </a:solidFill>
          <a:latin typeface="+mn-lt"/>
          <a:ea typeface="+mn-ea"/>
          <a:cs typeface="+mn-cs"/>
        </a:defRPr>
      </a:lvl4pPr>
      <a:lvl5pPr marL="771506" algn="l" defTabSz="192877" rtl="0" eaLnBrk="1" latinLnBrk="0" hangingPunct="1">
        <a:defRPr sz="760" kern="1200">
          <a:solidFill>
            <a:schemeClr val="tx1"/>
          </a:solidFill>
          <a:latin typeface="+mn-lt"/>
          <a:ea typeface="+mn-ea"/>
          <a:cs typeface="+mn-cs"/>
        </a:defRPr>
      </a:lvl5pPr>
      <a:lvl6pPr marL="964382" algn="l" defTabSz="192877" rtl="0" eaLnBrk="1" latinLnBrk="0" hangingPunct="1">
        <a:defRPr sz="760" kern="1200">
          <a:solidFill>
            <a:schemeClr val="tx1"/>
          </a:solidFill>
          <a:latin typeface="+mn-lt"/>
          <a:ea typeface="+mn-ea"/>
          <a:cs typeface="+mn-cs"/>
        </a:defRPr>
      </a:lvl6pPr>
      <a:lvl7pPr marL="1157258" algn="l" defTabSz="192877" rtl="0" eaLnBrk="1" latinLnBrk="0" hangingPunct="1">
        <a:defRPr sz="760" kern="1200">
          <a:solidFill>
            <a:schemeClr val="tx1"/>
          </a:solidFill>
          <a:latin typeface="+mn-lt"/>
          <a:ea typeface="+mn-ea"/>
          <a:cs typeface="+mn-cs"/>
        </a:defRPr>
      </a:lvl7pPr>
      <a:lvl8pPr marL="1350135" algn="l" defTabSz="192877" rtl="0" eaLnBrk="1" latinLnBrk="0" hangingPunct="1">
        <a:defRPr sz="760" kern="1200">
          <a:solidFill>
            <a:schemeClr val="tx1"/>
          </a:solidFill>
          <a:latin typeface="+mn-lt"/>
          <a:ea typeface="+mn-ea"/>
          <a:cs typeface="+mn-cs"/>
        </a:defRPr>
      </a:lvl8pPr>
      <a:lvl9pPr marL="1543012" algn="l" defTabSz="192877" rtl="0" eaLnBrk="1" latinLnBrk="0" hangingPunct="1">
        <a:defRPr sz="7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8153062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7.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25.png"/><Relationship Id="rId5" Type="http://schemas.openxmlformats.org/officeDocument/2006/relationships/image" Target="../media/image24.png"/><Relationship Id="rId9"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7.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microsoft.com/office/2007/relationships/hdphoto" Target="../media/hdphoto9.wdp"/><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microsoft.com/office/2007/relationships/hdphoto" Target="../media/hdphoto10.wdp"/></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microsoft.com/office/2007/relationships/hdphoto" Target="../media/hdphoto12.wdp"/><Relationship Id="rId5" Type="http://schemas.openxmlformats.org/officeDocument/2006/relationships/image" Target="../media/image39.png"/><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7.xml"/><Relationship Id="rId6" Type="http://schemas.microsoft.com/office/2007/relationships/hdphoto" Target="../media/hdphoto14.wdp"/><Relationship Id="rId5" Type="http://schemas.openxmlformats.org/officeDocument/2006/relationships/image" Target="../media/image44.png"/><Relationship Id="rId4" Type="http://schemas.microsoft.com/office/2007/relationships/hdphoto" Target="../media/hdphoto13.wdp"/></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7.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16.png"/><Relationship Id="rId5" Type="http://schemas.openxmlformats.org/officeDocument/2006/relationships/image" Target="../media/image150.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bwMode="auto">
          <a:xfrm>
            <a:off x="287110" y="1074913"/>
            <a:ext cx="11617779" cy="1750114"/>
          </a:xfrm>
          <a:prstGeom prst="rect">
            <a:avLst/>
          </a:prstGeom>
          <a:noFill/>
          <a:ln w="9525" cap="flat" cmpd="sng" algn="ctr">
            <a:noFill/>
            <a:prstDash val="solid"/>
          </a:ln>
          <a:effectLst/>
        </p:spPr>
        <p:txBody>
          <a:bodyPr rtlCol="0" anchor="ctr" anchorCtr="1"/>
          <a:lstStyle>
            <a:lvl1pPr algn="ctr" defTabSz="685800" rtl="0" eaLnBrk="0" fontAlgn="base" hangingPunct="0">
              <a:lnSpc>
                <a:spcPct val="90000"/>
              </a:lnSpc>
              <a:spcBef>
                <a:spcPct val="0"/>
              </a:spcBef>
              <a:spcAft>
                <a:spcPct val="0"/>
              </a:spcAft>
              <a:defRPr lang="en-US" altLang="en-US" sz="4500" kern="1200">
                <a:solidFill>
                  <a:schemeClr val="lt1"/>
                </a:solidFill>
                <a:latin typeface="Arial" panose="020B0604020202020204" pitchFamily="34" charset="0"/>
                <a:ea typeface="+mn-ea"/>
                <a:cs typeface="Arial" panose="020B0604020202020204" pitchFamily="34" charset="0"/>
              </a:defRPr>
            </a:lvl1pPr>
            <a:lvl2pPr algn="l" defTabSz="685800" rtl="0" eaLnBrk="0" fontAlgn="base" hangingPunct="0">
              <a:lnSpc>
                <a:spcPct val="90000"/>
              </a:lnSpc>
              <a:spcBef>
                <a:spcPct val="0"/>
              </a:spcBef>
              <a:spcAft>
                <a:spcPct val="0"/>
              </a:spcAft>
              <a:defRPr sz="3300">
                <a:solidFill>
                  <a:schemeClr val="lt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lt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lt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lt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lt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lt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lt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lt1"/>
                </a:solidFill>
                <a:latin typeface="Calibri Light" panose="020F0302020204030204" pitchFamily="34" charset="0"/>
              </a:defRPr>
            </a:lvl9pPr>
          </a:lstStyle>
          <a:p>
            <a:pPr>
              <a:defRPr/>
            </a:pPr>
            <a:r>
              <a:rPr lang="en-US" altLang="en-US" sz="3200" b="1" dirty="0">
                <a:solidFill>
                  <a:srgbClr val="4472C4"/>
                </a:solidFill>
                <a:latin typeface="Times New Roman" panose="02020603050405020304" pitchFamily="18" charset="0"/>
                <a:cs typeface="Times New Roman" panose="02020603050405020304" pitchFamily="18" charset="0"/>
              </a:rPr>
              <a:t>Non-Dominated Adaptive-Restart Genetic Algorithm Optimization of Tractive Induction Motor Rotor Bar Considering Dynamic Operation Through Center of Gravity Method</a:t>
            </a:r>
          </a:p>
        </p:txBody>
      </p:sp>
      <p:graphicFrame>
        <p:nvGraphicFramePr>
          <p:cNvPr id="2" name="Table 2">
            <a:extLst>
              <a:ext uri="{FF2B5EF4-FFF2-40B4-BE49-F238E27FC236}">
                <a16:creationId xmlns:a16="http://schemas.microsoft.com/office/drawing/2014/main" id="{2A702F6C-9A55-B161-244C-C14F29B0BE67}"/>
              </a:ext>
            </a:extLst>
          </p:cNvPr>
          <p:cNvGraphicFramePr>
            <a:graphicFrameLocks noGrp="1"/>
          </p:cNvGraphicFramePr>
          <p:nvPr>
            <p:extLst>
              <p:ext uri="{D42A27DB-BD31-4B8C-83A1-F6EECF244321}">
                <p14:modId xmlns:p14="http://schemas.microsoft.com/office/powerpoint/2010/main" val="341396581"/>
              </p:ext>
            </p:extLst>
          </p:nvPr>
        </p:nvGraphicFramePr>
        <p:xfrm>
          <a:off x="4136570" y="3327714"/>
          <a:ext cx="3918857" cy="2217422"/>
        </p:xfrm>
        <a:graphic>
          <a:graphicData uri="http://schemas.openxmlformats.org/drawingml/2006/table">
            <a:tbl>
              <a:tblPr firstRow="1" bandRow="1">
                <a:tableStyleId>{5C22544A-7EE6-4342-B048-85BDC9FD1C3A}</a:tableStyleId>
              </a:tblPr>
              <a:tblGrid>
                <a:gridCol w="2172500">
                  <a:extLst>
                    <a:ext uri="{9D8B030D-6E8A-4147-A177-3AD203B41FA5}">
                      <a16:colId xmlns:a16="http://schemas.microsoft.com/office/drawing/2014/main" val="3263651817"/>
                    </a:ext>
                  </a:extLst>
                </a:gridCol>
                <a:gridCol w="1746357">
                  <a:extLst>
                    <a:ext uri="{9D8B030D-6E8A-4147-A177-3AD203B41FA5}">
                      <a16:colId xmlns:a16="http://schemas.microsoft.com/office/drawing/2014/main" val="2785532879"/>
                    </a:ext>
                  </a:extLst>
                </a:gridCol>
              </a:tblGrid>
              <a:tr h="219050">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b="0" dirty="0">
                          <a:solidFill>
                            <a:sysClr val="windowText" lastClr="000000"/>
                          </a:solidFill>
                        </a:rPr>
                        <a:t>Presented By:</a:t>
                      </a:r>
                      <a:endParaRPr lang="en-CA" b="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ysClr val="windowText" lastClr="000000"/>
                          </a:solidFill>
                        </a:rPr>
                        <a:t>Tim Stachl</a:t>
                      </a:r>
                      <a:endParaRPr lang="en-CA" b="1"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862904"/>
                  </a:ext>
                </a:extLst>
              </a:tr>
              <a:tr h="290649">
                <a:tc>
                  <a:txBody>
                    <a:bodyPr/>
                    <a:lstStyle/>
                    <a:p>
                      <a:pPr algn="r"/>
                      <a:endParaRPr lang="en-CA" b="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err="1">
                          <a:solidFill>
                            <a:sysClr val="windowText" lastClr="000000"/>
                          </a:solidFill>
                        </a:rPr>
                        <a:t>M.A.Sc</a:t>
                      </a:r>
                      <a:r>
                        <a:rPr lang="en-US" b="1" dirty="0">
                          <a:solidFill>
                            <a:sysClr val="windowText" lastClr="000000"/>
                          </a:solidFill>
                        </a:rPr>
                        <a:t>. Candidate</a:t>
                      </a:r>
                      <a:endParaRPr lang="en-CA" b="1"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400127"/>
                  </a:ext>
                </a:extLst>
              </a:tr>
              <a:tr h="662941">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CA" b="0" dirty="0">
                          <a:solidFill>
                            <a:sysClr val="windowText" lastClr="000000"/>
                          </a:solidFill>
                        </a:rPr>
                        <a:t>Supervisor:</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b="1" dirty="0">
                          <a:solidFill>
                            <a:sysClr val="windowText" lastClr="000000"/>
                          </a:solidFill>
                        </a:rPr>
                        <a:t>Dr. Narayan C. Kar</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8949440"/>
                  </a:ext>
                </a:extLst>
              </a:tr>
              <a:tr h="662941">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b="0" dirty="0">
                          <a:solidFill>
                            <a:sysClr val="windowText" lastClr="000000"/>
                          </a:solidFill>
                        </a:rPr>
                        <a:t>Final Oral Defense Date:</a:t>
                      </a:r>
                      <a:endParaRPr lang="en-CA" b="0" dirty="0">
                        <a:solidFill>
                          <a:sysClr val="windowText" lastClr="000000"/>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ysClr val="windowText" lastClr="000000"/>
                          </a:solidFill>
                        </a:rPr>
                        <a:t>May 19, 2022</a:t>
                      </a:r>
                      <a:endParaRPr lang="en-CA" b="1" dirty="0">
                        <a:solidFill>
                          <a:sysClr val="windowText" lastClr="000000"/>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7170686"/>
                  </a:ext>
                </a:extLst>
              </a:tr>
              <a:tr h="272618">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b="0" dirty="0">
                          <a:solidFill>
                            <a:sysClr val="windowText" lastClr="000000"/>
                          </a:solidFill>
                        </a:rPr>
                        <a:t>Final Oral Defense Time:</a:t>
                      </a:r>
                      <a:endParaRPr lang="en-CA" b="0"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ysClr val="windowText" lastClr="000000"/>
                          </a:solidFill>
                        </a:rPr>
                        <a:t>12:00 pm</a:t>
                      </a:r>
                      <a:endParaRPr lang="en-CA" b="1"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632196"/>
                  </a:ext>
                </a:extLst>
              </a:tr>
            </a:tbl>
          </a:graphicData>
        </a:graphic>
      </p:graphicFrame>
    </p:spTree>
    <p:extLst>
      <p:ext uri="{BB962C8B-B14F-4D97-AF65-F5344CB8AC3E}">
        <p14:creationId xmlns:p14="http://schemas.microsoft.com/office/powerpoint/2010/main" val="2528060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Considering Dynamic Operation Through Drive Cycle</a:t>
            </a:r>
          </a:p>
        </p:txBody>
      </p:sp>
      <p:sp>
        <p:nvSpPr>
          <p:cNvPr id="31" name="TextBox 30">
            <a:extLst>
              <a:ext uri="{FF2B5EF4-FFF2-40B4-BE49-F238E27FC236}">
                <a16:creationId xmlns:a16="http://schemas.microsoft.com/office/drawing/2014/main" id="{3805B240-6495-4438-85AE-DC2EA0A067C2}"/>
              </a:ext>
            </a:extLst>
          </p:cNvPr>
          <p:cNvSpPr txBox="1"/>
          <p:nvPr/>
        </p:nvSpPr>
        <p:spPr>
          <a:xfrm>
            <a:off x="1841939" y="3708628"/>
            <a:ext cx="9009827" cy="1661993"/>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load conditions of EV over various driving conditions (Highway, Rural and Urban)</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Torque demand determined through Vehicle Dynamic Model</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Complete operating range yields highest solution quality</a:t>
            </a:r>
          </a:p>
          <a:p>
            <a:pPr marL="285750" indent="-285750">
              <a:spcBef>
                <a:spcPts val="12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Considering all operating points increases simulation time</a:t>
            </a:r>
          </a:p>
        </p:txBody>
      </p:sp>
      <p:sp>
        <p:nvSpPr>
          <p:cNvPr id="32" name="TextBox 31">
            <a:extLst>
              <a:ext uri="{FF2B5EF4-FFF2-40B4-BE49-F238E27FC236}">
                <a16:creationId xmlns:a16="http://schemas.microsoft.com/office/drawing/2014/main" id="{D49CA4A4-4164-43E6-82AA-EA6B224C73C8}"/>
              </a:ext>
            </a:extLst>
          </p:cNvPr>
          <p:cNvSpPr txBox="1"/>
          <p:nvPr/>
        </p:nvSpPr>
        <p:spPr>
          <a:xfrm>
            <a:off x="170155" y="5644115"/>
            <a:ext cx="11851689" cy="400110"/>
          </a:xfrm>
          <a:prstGeom prst="rect">
            <a:avLst/>
          </a:prstGeom>
          <a:noFill/>
          <a:ln>
            <a:solidFill>
              <a:srgbClr val="FF0000"/>
            </a:solidFill>
            <a:prstDash val="lgDash"/>
          </a:ln>
        </p:spPr>
        <p:txBody>
          <a:bodyPr wrap="square" rtlCol="0">
            <a:spAutoFit/>
          </a:bodyPr>
          <a:lstStyle/>
          <a:p>
            <a:r>
              <a:rPr lang="en-US" sz="2000" dirty="0">
                <a:latin typeface="Times New Roman" panose="02020603050405020304" pitchFamily="18" charset="0"/>
                <a:cs typeface="Times New Roman" panose="02020603050405020304" pitchFamily="18" charset="0"/>
              </a:rPr>
              <a:t>Considering all operating points collected greatly increases solution quality however increases algorithm run time.</a:t>
            </a:r>
            <a:endParaRPr lang="en-CA"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83606E8-B447-4045-820B-4D5745F62192}"/>
              </a:ext>
            </a:extLst>
          </p:cNvPr>
          <p:cNvSpPr txBox="1"/>
          <p:nvPr/>
        </p:nvSpPr>
        <p:spPr>
          <a:xfrm>
            <a:off x="4176308" y="6591212"/>
            <a:ext cx="4341091"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1"/>
                </a:solidFill>
                <a:latin typeface="Times New Roman" panose="02020603050405020304" pitchFamily="18" charset="0"/>
                <a:cs typeface="Times New Roman" panose="02020603050405020304" pitchFamily="18" charset="0"/>
              </a:rPr>
              <a:t>[17], [18]</a:t>
            </a:r>
            <a:endParaRPr lang="en-CA" sz="800" dirty="0">
              <a:solidFill>
                <a:schemeClr val="bg1"/>
              </a:solidFill>
              <a:latin typeface="Times New Roman" panose="02020603050405020304" pitchFamily="18"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333D4B1B-6F0A-9944-89CD-F344FF5E5D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926"/>
          <a:stretch/>
        </p:blipFill>
        <p:spPr>
          <a:xfrm>
            <a:off x="6804862" y="733424"/>
            <a:ext cx="4992598" cy="2266314"/>
          </a:xfrm>
          <a:prstGeom prst="rect">
            <a:avLst/>
          </a:prstGeom>
        </p:spPr>
      </p:pic>
      <p:pic>
        <p:nvPicPr>
          <p:cNvPr id="5" name="Picture 4" descr="Diagram&#10;&#10;Description automatically generated">
            <a:extLst>
              <a:ext uri="{FF2B5EF4-FFF2-40B4-BE49-F238E27FC236}">
                <a16:creationId xmlns:a16="http://schemas.microsoft.com/office/drawing/2014/main" id="{F90DCEB1-0999-5D2C-66D1-0F6199231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540" y="1268824"/>
            <a:ext cx="5995869" cy="1704531"/>
          </a:xfrm>
          <a:prstGeom prst="rect">
            <a:avLst/>
          </a:prstGeom>
        </p:spPr>
      </p:pic>
      <p:sp>
        <p:nvSpPr>
          <p:cNvPr id="11" name="TextBox 10">
            <a:extLst>
              <a:ext uri="{FF2B5EF4-FFF2-40B4-BE49-F238E27FC236}">
                <a16:creationId xmlns:a16="http://schemas.microsoft.com/office/drawing/2014/main" id="{324383E3-8BE6-274C-5E36-BAE611D25A4E}"/>
              </a:ext>
            </a:extLst>
          </p:cNvPr>
          <p:cNvSpPr txBox="1"/>
          <p:nvPr/>
        </p:nvSpPr>
        <p:spPr>
          <a:xfrm>
            <a:off x="6804861" y="3006963"/>
            <a:ext cx="5071948" cy="246221"/>
          </a:xfrm>
          <a:prstGeom prst="rect">
            <a:avLst/>
          </a:prstGeom>
          <a:noFill/>
        </p:spPr>
        <p:txBody>
          <a:bodyPr wrap="square">
            <a:spAutoFit/>
          </a:bodyPr>
          <a:lstStyle/>
          <a:p>
            <a:pPr algn="l">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10</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Vehicle dynamics model used to determine the torque requirements of drive cycle. [23]</a:t>
            </a:r>
          </a:p>
        </p:txBody>
      </p:sp>
      <p:sp>
        <p:nvSpPr>
          <p:cNvPr id="15" name="TextBox 14">
            <a:extLst>
              <a:ext uri="{FF2B5EF4-FFF2-40B4-BE49-F238E27FC236}">
                <a16:creationId xmlns:a16="http://schemas.microsoft.com/office/drawing/2014/main" id="{98E3FE39-6A2C-7CE5-418F-ADF00D416FAD}"/>
              </a:ext>
            </a:extLst>
          </p:cNvPr>
          <p:cNvSpPr txBox="1"/>
          <p:nvPr/>
        </p:nvSpPr>
        <p:spPr>
          <a:xfrm>
            <a:off x="394540" y="3022658"/>
            <a:ext cx="5995869" cy="246221"/>
          </a:xfrm>
          <a:prstGeom prst="rect">
            <a:avLst/>
          </a:prstGeom>
          <a:noFill/>
        </p:spPr>
        <p:txBody>
          <a:bodyPr wrap="square">
            <a:spAutoFit/>
          </a:bodyPr>
          <a:lstStyle/>
          <a:p>
            <a:pPr algn="l">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9</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Iterative flow of drive cycle simulation to determine the torque profile with respect to the vehicle.</a:t>
            </a:r>
          </a:p>
        </p:txBody>
      </p:sp>
    </p:spTree>
    <p:extLst>
      <p:ext uri="{BB962C8B-B14F-4D97-AF65-F5344CB8AC3E}">
        <p14:creationId xmlns:p14="http://schemas.microsoft.com/office/powerpoint/2010/main" val="398803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Knowledge Gap &amp; Novelty</a:t>
            </a:r>
          </a:p>
        </p:txBody>
      </p:sp>
      <p:sp>
        <p:nvSpPr>
          <p:cNvPr id="4" name="Content Placeholder 2"/>
          <p:cNvSpPr txBox="1">
            <a:spLocks/>
          </p:cNvSpPr>
          <p:nvPr/>
        </p:nvSpPr>
        <p:spPr>
          <a:xfrm>
            <a:off x="494190" y="1380222"/>
            <a:ext cx="11203619" cy="4097555"/>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Knowledge Gap</a:t>
            </a:r>
          </a:p>
          <a:p>
            <a:pPr>
              <a:lnSpc>
                <a:spcPct val="100000"/>
              </a:lnSpc>
              <a:spcBef>
                <a:spcPts val="600"/>
              </a:spcBef>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Conventional multi-objective function modeling introduces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bias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greatly effecting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solution quality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run time</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Conventional IM optimization fails to consider </a:t>
            </a:r>
            <a:r>
              <a:rPr lang="en-US" sz="1800" b="1" dirty="0">
                <a:solidFill>
                  <a:prstClr val="black"/>
                </a:solidFill>
                <a:latin typeface="Times New Roman" panose="02020603050405020304" pitchFamily="18" charset="0"/>
                <a:cs typeface="Times New Roman" panose="02020603050405020304" pitchFamily="18" charset="0"/>
              </a:rPr>
              <a:t>dynamic operating range </a:t>
            </a:r>
            <a:r>
              <a:rPr lang="en-US" sz="1800" dirty="0">
                <a:solidFill>
                  <a:prstClr val="black"/>
                </a:solidFill>
                <a:latin typeface="Times New Roman" panose="02020603050405020304" pitchFamily="18" charset="0"/>
                <a:cs typeface="Times New Roman" panose="02020603050405020304" pitchFamily="18" charset="0"/>
              </a:rPr>
              <a:t>resulting in optimal design for single operating condition not representative of </a:t>
            </a:r>
            <a:r>
              <a:rPr lang="en-US" sz="1800" b="1" dirty="0">
                <a:solidFill>
                  <a:prstClr val="black"/>
                </a:solidFill>
                <a:latin typeface="Times New Roman" panose="02020603050405020304" pitchFamily="18" charset="0"/>
                <a:cs typeface="Times New Roman" panose="02020603050405020304" pitchFamily="18" charset="0"/>
              </a:rPr>
              <a:t>global optimal </a:t>
            </a:r>
            <a:r>
              <a:rPr lang="en-US" sz="1800" dirty="0">
                <a:solidFill>
                  <a:prstClr val="black"/>
                </a:solidFill>
                <a:latin typeface="Times New Roman" panose="02020603050405020304" pitchFamily="18" charset="0"/>
                <a:cs typeface="Times New Roman" panose="02020603050405020304" pitchFamily="18" charset="0"/>
              </a:rPr>
              <a:t>design</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Conventional </a:t>
            </a:r>
            <a:r>
              <a:rPr lang="en-US" sz="1800" b="1" dirty="0">
                <a:solidFill>
                  <a:prstClr val="black"/>
                </a:solidFill>
                <a:latin typeface="Times New Roman" panose="02020603050405020304" pitchFamily="18" charset="0"/>
                <a:cs typeface="Times New Roman" panose="02020603050405020304" pitchFamily="18" charset="0"/>
              </a:rPr>
              <a:t>drive cycle </a:t>
            </a:r>
            <a:r>
              <a:rPr lang="en-US" sz="1800" dirty="0">
                <a:solidFill>
                  <a:prstClr val="black"/>
                </a:solidFill>
                <a:latin typeface="Times New Roman" panose="02020603050405020304" pitchFamily="18" charset="0"/>
                <a:cs typeface="Times New Roman" panose="02020603050405020304" pitchFamily="18" charset="0"/>
              </a:rPr>
              <a:t>reduction methods fail to consider </a:t>
            </a:r>
            <a:r>
              <a:rPr lang="en-US" sz="1800" b="1" dirty="0">
                <a:solidFill>
                  <a:prstClr val="black"/>
                </a:solidFill>
                <a:latin typeface="Times New Roman" panose="02020603050405020304" pitchFamily="18" charset="0"/>
                <a:cs typeface="Times New Roman" panose="02020603050405020304" pitchFamily="18" charset="0"/>
              </a:rPr>
              <a:t>optimization objectives </a:t>
            </a:r>
            <a:r>
              <a:rPr lang="en-US" sz="1800" dirty="0">
                <a:solidFill>
                  <a:prstClr val="black"/>
                </a:solidFill>
                <a:latin typeface="Times New Roman" panose="02020603050405020304" pitchFamily="18" charset="0"/>
                <a:cs typeface="Times New Roman" panose="02020603050405020304" pitchFamily="18" charset="0"/>
              </a:rPr>
              <a:t>during clustering resulting in poor representation of </a:t>
            </a:r>
            <a:r>
              <a:rPr lang="en-US" sz="1800" b="1" dirty="0">
                <a:solidFill>
                  <a:prstClr val="black"/>
                </a:solidFill>
                <a:latin typeface="Times New Roman" panose="02020603050405020304" pitchFamily="18" charset="0"/>
                <a:cs typeface="Times New Roman" panose="02020603050405020304" pitchFamily="18" charset="0"/>
              </a:rPr>
              <a:t>significant operating conditions</a:t>
            </a:r>
            <a:r>
              <a:rPr lang="en-US" sz="1800" dirty="0">
                <a:solidFill>
                  <a:prstClr val="black"/>
                </a:solidFill>
                <a:latin typeface="Times New Roman" panose="02020603050405020304" pitchFamily="18" charset="0"/>
                <a:cs typeface="Times New Roman" panose="02020603050405020304" pitchFamily="18" charset="0"/>
              </a:rPr>
              <a:t>.</a:t>
            </a:r>
          </a:p>
          <a:p>
            <a:pPr marL="0" indent="0">
              <a:lnSpc>
                <a:spcPct val="100000"/>
              </a:lnSpc>
              <a:spcBef>
                <a:spcPts val="600"/>
              </a:spcBef>
              <a:buNone/>
              <a:defRPr/>
            </a:pPr>
            <a:r>
              <a:rPr lang="en-US" sz="1800" b="1" u="sng" dirty="0">
                <a:solidFill>
                  <a:prstClr val="black"/>
                </a:solidFill>
                <a:latin typeface="Times New Roman" panose="02020603050405020304" pitchFamily="18" charset="0"/>
                <a:cs typeface="Times New Roman" panose="02020603050405020304" pitchFamily="18" charset="0"/>
              </a:rPr>
              <a:t>Novelty</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Robust, </a:t>
            </a:r>
            <a:r>
              <a:rPr lang="en-US" sz="1800" b="1" dirty="0">
                <a:solidFill>
                  <a:prstClr val="black"/>
                </a:solidFill>
                <a:latin typeface="Times New Roman" panose="02020603050405020304" pitchFamily="18" charset="0"/>
                <a:cs typeface="Times New Roman" panose="02020603050405020304" pitchFamily="18" charset="0"/>
              </a:rPr>
              <a:t>non-dominated</a:t>
            </a:r>
            <a:r>
              <a:rPr lang="en-US" sz="1800" dirty="0">
                <a:solidFill>
                  <a:prstClr val="black"/>
                </a:solidFill>
                <a:latin typeface="Times New Roman" panose="02020603050405020304" pitchFamily="18" charset="0"/>
                <a:cs typeface="Times New Roman" panose="02020603050405020304" pitchFamily="18" charset="0"/>
              </a:rPr>
              <a:t> multi-objective </a:t>
            </a:r>
            <a:r>
              <a:rPr lang="en-US" sz="1800" b="1" dirty="0">
                <a:solidFill>
                  <a:prstClr val="black"/>
                </a:solidFill>
                <a:latin typeface="Times New Roman" panose="02020603050405020304" pitchFamily="18" charset="0"/>
                <a:cs typeface="Times New Roman" panose="02020603050405020304" pitchFamily="18" charset="0"/>
              </a:rPr>
              <a:t>adaptive-restart</a:t>
            </a:r>
            <a:r>
              <a:rPr lang="en-US" sz="1800" dirty="0">
                <a:solidFill>
                  <a:prstClr val="black"/>
                </a:solidFill>
                <a:latin typeface="Times New Roman" panose="02020603050405020304" pitchFamily="18" charset="0"/>
                <a:cs typeface="Times New Roman" panose="02020603050405020304" pitchFamily="18" charset="0"/>
              </a:rPr>
              <a:t> GA considering ECG based </a:t>
            </a:r>
            <a:r>
              <a:rPr lang="en-US" sz="1800" b="1" dirty="0">
                <a:solidFill>
                  <a:prstClr val="black"/>
                </a:solidFill>
                <a:latin typeface="Times New Roman" panose="02020603050405020304" pitchFamily="18" charset="0"/>
                <a:cs typeface="Times New Roman" panose="02020603050405020304" pitchFamily="18" charset="0"/>
              </a:rPr>
              <a:t>dynamic</a:t>
            </a:r>
            <a:r>
              <a:rPr lang="en-US" sz="1800" dirty="0">
                <a:solidFill>
                  <a:prstClr val="black"/>
                </a:solidFill>
                <a:latin typeface="Times New Roman" panose="02020603050405020304" pitchFamily="18" charset="0"/>
                <a:cs typeface="Times New Roman" panose="02020603050405020304" pitchFamily="18" charset="0"/>
              </a:rPr>
              <a:t> tractive operation capable of </a:t>
            </a:r>
            <a:r>
              <a:rPr lang="en-US" sz="1800" b="1" dirty="0">
                <a:solidFill>
                  <a:prstClr val="black"/>
                </a:solidFill>
                <a:latin typeface="Times New Roman" panose="02020603050405020304" pitchFamily="18" charset="0"/>
                <a:cs typeface="Times New Roman" panose="02020603050405020304" pitchFamily="18" charset="0"/>
              </a:rPr>
              <a:t>high-quality </a:t>
            </a:r>
            <a:r>
              <a:rPr lang="en-US" sz="1800" dirty="0">
                <a:solidFill>
                  <a:prstClr val="black"/>
                </a:solidFill>
                <a:latin typeface="Times New Roman" panose="02020603050405020304" pitchFamily="18" charset="0"/>
                <a:cs typeface="Times New Roman" panose="02020603050405020304" pitchFamily="18" charset="0"/>
              </a:rPr>
              <a:t>optimization in </a:t>
            </a:r>
            <a:r>
              <a:rPr lang="en-US" sz="1800" b="1" dirty="0">
                <a:solidFill>
                  <a:prstClr val="black"/>
                </a:solidFill>
                <a:latin typeface="Times New Roman" panose="02020603050405020304" pitchFamily="18" charset="0"/>
                <a:cs typeface="Times New Roman" panose="02020603050405020304" pitchFamily="18" charset="0"/>
              </a:rPr>
              <a:t>low run times</a:t>
            </a:r>
            <a:r>
              <a:rPr lang="en-US" sz="1800" dirty="0">
                <a:solidFill>
                  <a:prstClr val="black"/>
                </a:solidFill>
                <a:latin typeface="Times New Roman" panose="02020603050405020304" pitchFamily="18" charset="0"/>
                <a:cs typeface="Times New Roman" panose="02020603050405020304" pitchFamily="18" charset="0"/>
              </a:rPr>
              <a:t>.</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Tractive IM featuring </a:t>
            </a:r>
            <a:r>
              <a:rPr lang="en-US" sz="1800" b="1" dirty="0">
                <a:solidFill>
                  <a:prstClr val="black"/>
                </a:solidFill>
                <a:latin typeface="Times New Roman" panose="02020603050405020304" pitchFamily="18" charset="0"/>
                <a:cs typeface="Times New Roman" panose="02020603050405020304" pitchFamily="18" charset="0"/>
              </a:rPr>
              <a:t>optimized rotor bar </a:t>
            </a:r>
            <a:r>
              <a:rPr lang="en-US" sz="1800" dirty="0">
                <a:solidFill>
                  <a:prstClr val="black"/>
                </a:solidFill>
                <a:latin typeface="Times New Roman" panose="02020603050405020304" pitchFamily="18" charset="0"/>
                <a:cs typeface="Times New Roman" panose="02020603050405020304" pitchFamily="18" charset="0"/>
              </a:rPr>
              <a:t>geometry offering </a:t>
            </a:r>
            <a:r>
              <a:rPr lang="en-US" sz="1800" b="1" dirty="0">
                <a:solidFill>
                  <a:prstClr val="black"/>
                </a:solidFill>
                <a:latin typeface="Times New Roman" panose="02020603050405020304" pitchFamily="18" charset="0"/>
                <a:cs typeface="Times New Roman" panose="02020603050405020304" pitchFamily="18" charset="0"/>
              </a:rPr>
              <a:t>+3% torque </a:t>
            </a:r>
            <a:r>
              <a:rPr lang="en-US" sz="1800" dirty="0">
                <a:solidFill>
                  <a:prstClr val="black"/>
                </a:solidFill>
                <a:latin typeface="Times New Roman" panose="02020603050405020304" pitchFamily="18" charset="0"/>
                <a:cs typeface="Times New Roman" panose="02020603050405020304" pitchFamily="18" charset="0"/>
              </a:rPr>
              <a:t>and -</a:t>
            </a:r>
            <a:r>
              <a:rPr lang="en-US" sz="1800" b="1" dirty="0">
                <a:solidFill>
                  <a:prstClr val="black"/>
                </a:solidFill>
                <a:latin typeface="Times New Roman" panose="02020603050405020304" pitchFamily="18" charset="0"/>
                <a:cs typeface="Times New Roman" panose="02020603050405020304" pitchFamily="18" charset="0"/>
              </a:rPr>
              <a:t>3% losses</a:t>
            </a:r>
            <a:r>
              <a:rPr lang="en-US" sz="1800" dirty="0">
                <a:solidFill>
                  <a:prstClr val="black"/>
                </a:solidFill>
                <a:latin typeface="Times New Roman" panose="02020603050405020304" pitchFamily="18" charset="0"/>
                <a:cs typeface="Times New Roman" panose="02020603050405020304" pitchFamily="18" charset="0"/>
              </a:rPr>
              <a:t> resulting in +</a:t>
            </a:r>
            <a:r>
              <a:rPr lang="en-US" sz="1800" b="1" dirty="0">
                <a:solidFill>
                  <a:prstClr val="black"/>
                </a:solidFill>
                <a:latin typeface="Times New Roman" panose="02020603050405020304" pitchFamily="18" charset="0"/>
                <a:cs typeface="Times New Roman" panose="02020603050405020304" pitchFamily="18" charset="0"/>
              </a:rPr>
              <a:t>3% torque density </a:t>
            </a:r>
            <a:r>
              <a:rPr lang="en-US" sz="1800" dirty="0">
                <a:solidFill>
                  <a:prstClr val="black"/>
                </a:solidFill>
                <a:latin typeface="Times New Roman" panose="02020603050405020304" pitchFamily="18" charset="0"/>
                <a:cs typeface="Times New Roman" panose="02020603050405020304" pitchFamily="18" charset="0"/>
              </a:rPr>
              <a:t>and -</a:t>
            </a:r>
            <a:r>
              <a:rPr lang="en-US" sz="1800" b="1" dirty="0">
                <a:solidFill>
                  <a:prstClr val="black"/>
                </a:solidFill>
                <a:latin typeface="Times New Roman" panose="02020603050405020304" pitchFamily="18" charset="0"/>
                <a:cs typeface="Times New Roman" panose="02020603050405020304" pitchFamily="18" charset="0"/>
              </a:rPr>
              <a:t>1% efficiency </a:t>
            </a:r>
            <a:r>
              <a:rPr lang="en-US" sz="1800" dirty="0">
                <a:solidFill>
                  <a:prstClr val="black"/>
                </a:solidFill>
                <a:latin typeface="Times New Roman" panose="02020603050405020304" pitchFamily="18" charset="0"/>
                <a:cs typeface="Times New Roman" panose="02020603050405020304" pitchFamily="18" charset="0"/>
              </a:rPr>
              <a:t>for EV applications.</a:t>
            </a:r>
          </a:p>
        </p:txBody>
      </p:sp>
    </p:spTree>
    <p:extLst>
      <p:ext uri="{BB962C8B-B14F-4D97-AF65-F5344CB8AC3E}">
        <p14:creationId xmlns:p14="http://schemas.microsoft.com/office/powerpoint/2010/main" val="1211366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Input Variables and Optimization Objectives</a:t>
            </a:r>
          </a:p>
        </p:txBody>
      </p:sp>
      <p:graphicFrame>
        <p:nvGraphicFramePr>
          <p:cNvPr id="18" name="Table 17">
            <a:extLst>
              <a:ext uri="{FF2B5EF4-FFF2-40B4-BE49-F238E27FC236}">
                <a16:creationId xmlns:a16="http://schemas.microsoft.com/office/drawing/2014/main" id="{25EF0FC9-FEA5-1FE0-C9AB-C54CE6A55A7A}"/>
              </a:ext>
            </a:extLst>
          </p:cNvPr>
          <p:cNvGraphicFramePr>
            <a:graphicFrameLocks noGrp="1"/>
          </p:cNvGraphicFramePr>
          <p:nvPr>
            <p:extLst>
              <p:ext uri="{D42A27DB-BD31-4B8C-83A1-F6EECF244321}">
                <p14:modId xmlns:p14="http://schemas.microsoft.com/office/powerpoint/2010/main" val="3583281476"/>
              </p:ext>
            </p:extLst>
          </p:nvPr>
        </p:nvGraphicFramePr>
        <p:xfrm>
          <a:off x="3441273" y="1181818"/>
          <a:ext cx="8323119" cy="4343885"/>
        </p:xfrm>
        <a:graphic>
          <a:graphicData uri="http://schemas.openxmlformats.org/drawingml/2006/table">
            <a:tbl>
              <a:tblPr firstRow="1" firstCol="1" bandRow="1"/>
              <a:tblGrid>
                <a:gridCol w="2514601">
                  <a:extLst>
                    <a:ext uri="{9D8B030D-6E8A-4147-A177-3AD203B41FA5}">
                      <a16:colId xmlns:a16="http://schemas.microsoft.com/office/drawing/2014/main" val="1766843616"/>
                    </a:ext>
                  </a:extLst>
                </a:gridCol>
                <a:gridCol w="5808518">
                  <a:extLst>
                    <a:ext uri="{9D8B030D-6E8A-4147-A177-3AD203B41FA5}">
                      <a16:colId xmlns:a16="http://schemas.microsoft.com/office/drawing/2014/main" val="1559040028"/>
                    </a:ext>
                  </a:extLst>
                </a:gridCol>
              </a:tblGrid>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Subject and Number of Input Variables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Seven input variables describe rotor bar geometry</a:t>
                      </a:r>
                    </a:p>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Four heights (</a:t>
                      </a:r>
                      <a:r>
                        <a:rPr lang="en-US" sz="1600" i="1" baseline="0" dirty="0" err="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a:t>
                      </a:r>
                      <a:r>
                        <a:rPr lang="en-US" sz="1600" i="1" baseline="-25000" dirty="0" err="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n</a:t>
                      </a:r>
                      <a:r>
                        <a:rPr lang="en-US" sz="1600" baseline="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and</a:t>
                      </a: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 three widths (</a:t>
                      </a:r>
                      <a:r>
                        <a:rPr lang="en-US" sz="1600" i="1" baseline="0" dirty="0" err="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w</a:t>
                      </a:r>
                      <a:r>
                        <a:rPr lang="en-US" sz="1600" i="1" baseline="-25000" dirty="0" err="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n</a:t>
                      </a:r>
                      <a:r>
                        <a:rPr lang="en-US" sz="1600" baseline="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7774093"/>
                  </a:ext>
                </a:extLst>
              </a:tr>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Input Variable Bounds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±75% of baseline rotor bar design</a:t>
                      </a: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94425174"/>
                  </a:ext>
                </a:extLst>
              </a:tr>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Input Variable Constraints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Constrained by occupying a maximum of 70% of rotor slot pitch</a:t>
                      </a:r>
                    </a:p>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Minimum tooth width maintained</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3681481"/>
                  </a:ext>
                </a:extLst>
              </a:tr>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Design Constraints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Maximum flux density in rotor teeth may not exceed 1.7T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49111635"/>
                  </a:ext>
                </a:extLst>
              </a:tr>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Performance Objective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Output torque and total losses selected as optimization objectives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6511818"/>
                  </a:ext>
                </a:extLst>
              </a:tr>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Torque Objective Target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Increase output torque by 3%</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46148124"/>
                  </a:ext>
                </a:extLst>
              </a:tr>
              <a:tr h="620555">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Loss Objective Target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marL="285750" indent="-285750" algn="l">
                        <a:lnSpc>
                          <a:spcPct val="100000"/>
                        </a:lnSpc>
                        <a:buFont typeface="Arial" panose="020B0604020202020204" pitchFamily="34" charset="0"/>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Decrease total losses by 3%</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217" marR="68217"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77083022"/>
                  </a:ext>
                </a:extLst>
              </a:tr>
            </a:tbl>
          </a:graphicData>
        </a:graphic>
      </p:graphicFrame>
      <p:sp>
        <p:nvSpPr>
          <p:cNvPr id="7" name="TextBox 6">
            <a:extLst>
              <a:ext uri="{FF2B5EF4-FFF2-40B4-BE49-F238E27FC236}">
                <a16:creationId xmlns:a16="http://schemas.microsoft.com/office/drawing/2014/main" id="{41D296A7-2830-9E7C-3BDE-4CFDDF1233BF}"/>
              </a:ext>
            </a:extLst>
          </p:cNvPr>
          <p:cNvSpPr txBox="1"/>
          <p:nvPr/>
        </p:nvSpPr>
        <p:spPr>
          <a:xfrm>
            <a:off x="646758" y="5696157"/>
            <a:ext cx="10898483" cy="400110"/>
          </a:xfrm>
          <a:prstGeom prst="rect">
            <a:avLst/>
          </a:prstGeom>
          <a:noFill/>
          <a:ln>
            <a:solidFill>
              <a:srgbClr val="FF0000"/>
            </a:solidFill>
            <a:prstDash val="lgDash"/>
          </a:ln>
        </p:spPr>
        <p:txBody>
          <a:bodyPr wrap="square" rtlCol="0">
            <a:spAutoFit/>
          </a:bodyPr>
          <a:lstStyle/>
          <a:p>
            <a:r>
              <a:rPr lang="en-US" sz="2000" dirty="0">
                <a:latin typeface="Times New Roman" panose="02020603050405020304" pitchFamily="18" charset="0"/>
                <a:cs typeface="Times New Roman" panose="02020603050405020304" pitchFamily="18" charset="0"/>
              </a:rPr>
              <a:t>Rotor bar represented by 7 input variables and optimized to maximize torque and minimize losses by 3%.</a:t>
            </a:r>
            <a:endParaRPr lang="en-CA" sz="2000" dirty="0">
              <a:latin typeface="Times New Roman" panose="02020603050405020304" pitchFamily="18" charset="0"/>
              <a:cs typeface="Times New Roman" panose="02020603050405020304" pitchFamily="18" charset="0"/>
            </a:endParaRPr>
          </a:p>
        </p:txBody>
      </p:sp>
      <p:pic>
        <p:nvPicPr>
          <p:cNvPr id="4" name="Picture 3" descr="Chart, line chart&#10;&#10;Description automatically generated">
            <a:extLst>
              <a:ext uri="{FF2B5EF4-FFF2-40B4-BE49-F238E27FC236}">
                <a16:creationId xmlns:a16="http://schemas.microsoft.com/office/drawing/2014/main" id="{CA42D33A-08B2-53E1-70CE-B8AECD5EFADE}"/>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047527" y="772124"/>
            <a:ext cx="1415120" cy="4475284"/>
          </a:xfrm>
          <a:prstGeom prst="rect">
            <a:avLst/>
          </a:prstGeom>
        </p:spPr>
      </p:pic>
      <p:sp>
        <p:nvSpPr>
          <p:cNvPr id="11" name="TextBox 10">
            <a:extLst>
              <a:ext uri="{FF2B5EF4-FFF2-40B4-BE49-F238E27FC236}">
                <a16:creationId xmlns:a16="http://schemas.microsoft.com/office/drawing/2014/main" id="{549E92E4-7905-8EA5-625E-071561B92354}"/>
              </a:ext>
            </a:extLst>
          </p:cNvPr>
          <p:cNvSpPr txBox="1"/>
          <p:nvPr/>
        </p:nvSpPr>
        <p:spPr>
          <a:xfrm>
            <a:off x="3441273" y="896137"/>
            <a:ext cx="8323119"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a:t>
            </a:r>
            <a:r>
              <a:rPr lang="en-CA" sz="1200" cap="small" dirty="0">
                <a:latin typeface="Times New Roman" panose="02020603050405020304" pitchFamily="18" charset="0"/>
                <a:ea typeface="Calibri" panose="020F0502020204030204" pitchFamily="34" charset="0"/>
                <a:cs typeface="Times New Roman" panose="02020603050405020304" pitchFamily="18" charset="0"/>
              </a:rPr>
              <a:t>4. </a:t>
            </a: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Optimization Input Variables and Objective Targets</a:t>
            </a:r>
          </a:p>
        </p:txBody>
      </p:sp>
      <p:sp>
        <p:nvSpPr>
          <p:cNvPr id="15" name="TextBox 14">
            <a:extLst>
              <a:ext uri="{FF2B5EF4-FFF2-40B4-BE49-F238E27FC236}">
                <a16:creationId xmlns:a16="http://schemas.microsoft.com/office/drawing/2014/main" id="{5EE48D35-A639-9CC0-A8BA-44DD233C58C3}"/>
              </a:ext>
            </a:extLst>
          </p:cNvPr>
          <p:cNvSpPr txBox="1"/>
          <p:nvPr/>
        </p:nvSpPr>
        <p:spPr>
          <a:xfrm>
            <a:off x="379082" y="5167951"/>
            <a:ext cx="2752010" cy="400110"/>
          </a:xfrm>
          <a:prstGeom prst="rect">
            <a:avLst/>
          </a:prstGeom>
          <a:noFill/>
        </p:spPr>
        <p:txBody>
          <a:bodyPr wrap="square">
            <a:spAutoFit/>
          </a:bodyPr>
          <a:lstStyle/>
          <a:p>
            <a:r>
              <a:rPr lang="en-US" sz="1000" dirty="0">
                <a:effectLst/>
                <a:latin typeface="Times New Roman" panose="02020603050405020304" pitchFamily="18" charset="0"/>
                <a:ea typeface="Malgun Gothic" panose="020B0503020000020004" pitchFamily="34" charset="-127"/>
              </a:rPr>
              <a:t>Fig. </a:t>
            </a:r>
            <a:r>
              <a:rPr lang="en-US" sz="1000" dirty="0">
                <a:latin typeface="Times New Roman" panose="02020603050405020304" pitchFamily="18" charset="0"/>
                <a:ea typeface="Malgun Gothic" panose="020B0503020000020004" pitchFamily="34" charset="-127"/>
              </a:rPr>
              <a:t>11. Four</a:t>
            </a:r>
            <a:r>
              <a:rPr lang="en-US" sz="1000" dirty="0">
                <a:effectLst/>
                <a:latin typeface="Times New Roman" panose="02020603050405020304" pitchFamily="18" charset="0"/>
                <a:ea typeface="Malgun Gothic" panose="020B0503020000020004" pitchFamily="34" charset="-127"/>
              </a:rPr>
              <a:t> heights and three widths represent the rotor bar as input variables to the OA.</a:t>
            </a:r>
            <a:endParaRPr lang="en-CA" sz="1200" dirty="0"/>
          </a:p>
        </p:txBody>
      </p:sp>
    </p:spTree>
    <p:extLst>
      <p:ext uri="{BB962C8B-B14F-4D97-AF65-F5344CB8AC3E}">
        <p14:creationId xmlns:p14="http://schemas.microsoft.com/office/powerpoint/2010/main" val="3235399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Permeance Based Equivalent Circuit Model</a:t>
            </a:r>
          </a:p>
        </p:txBody>
      </p:sp>
      <p:sp>
        <p:nvSpPr>
          <p:cNvPr id="8" name="Content Placeholder 3"/>
          <p:cNvSpPr>
            <a:spLocks noGrp="1"/>
          </p:cNvSpPr>
          <p:nvPr>
            <p:ph idx="1"/>
          </p:nvPr>
        </p:nvSpPr>
        <p:spPr>
          <a:xfrm>
            <a:off x="1937832" y="778630"/>
            <a:ext cx="8590153" cy="2537328"/>
          </a:xfrm>
        </p:spPr>
        <p:txBody>
          <a:bodyPr>
            <a:noAutofit/>
          </a:bodyPr>
          <a:lstStyle/>
          <a:p>
            <a:pPr marL="0" indent="0" algn="just">
              <a:lnSpc>
                <a:spcPct val="100000"/>
              </a:lnSpc>
              <a:spcBef>
                <a:spcPts val="0"/>
              </a:spcBef>
              <a:spcAft>
                <a:spcPts val="1200"/>
              </a:spcAft>
              <a:buNone/>
            </a:pPr>
            <a:r>
              <a:rPr lang="en-US" sz="1800" b="1" dirty="0">
                <a:latin typeface="Times New Roman" panose="02020603050405020304" pitchFamily="18" charset="0"/>
                <a:cs typeface="Times New Roman" panose="02020603050405020304" pitchFamily="18" charset="0"/>
              </a:rPr>
              <a:t>Benefits of Permeance based ECM:</a:t>
            </a:r>
          </a:p>
          <a:p>
            <a:pPr algn="just">
              <a:lnSpc>
                <a:spcPct val="100000"/>
              </a:lnSpc>
              <a:spcBef>
                <a:spcPts val="0"/>
              </a:spcBef>
              <a:spcAft>
                <a:spcPts val="1200"/>
              </a:spcAft>
            </a:pPr>
            <a:r>
              <a:rPr lang="en-US" sz="1800" dirty="0">
                <a:latin typeface="Times New Roman" panose="02020603050405020304" pitchFamily="18" charset="0"/>
                <a:cs typeface="Times New Roman" panose="02020603050405020304" pitchFamily="18" charset="0"/>
              </a:rPr>
              <a:t>Links bar geometry to torque and losses considering leakage effects and non-linearities.</a:t>
            </a:r>
          </a:p>
          <a:p>
            <a:pPr algn="just">
              <a:lnSpc>
                <a:spcPct val="100000"/>
              </a:lnSpc>
              <a:spcBef>
                <a:spcPts val="0"/>
              </a:spcBef>
              <a:spcAft>
                <a:spcPts val="1200"/>
              </a:spcAft>
            </a:pPr>
            <a:r>
              <a:rPr lang="en-US" sz="1800" dirty="0">
                <a:latin typeface="Times New Roman" panose="02020603050405020304" pitchFamily="18" charset="0"/>
                <a:cs typeface="Times New Roman" panose="02020603050405020304" pitchFamily="18" charset="0"/>
              </a:rPr>
              <a:t>Incorporation of effects and non-linearities improves model accuracy [P2]</a:t>
            </a:r>
          </a:p>
          <a:p>
            <a:pPr algn="just">
              <a:lnSpc>
                <a:spcPct val="100000"/>
              </a:lnSpc>
              <a:spcBef>
                <a:spcPts val="0"/>
              </a:spcBef>
              <a:spcAft>
                <a:spcPts val="1200"/>
              </a:spcAft>
            </a:pPr>
            <a:r>
              <a:rPr lang="en-US" sz="1800" dirty="0">
                <a:latin typeface="Times New Roman" panose="02020603050405020304" pitchFamily="18" charset="0"/>
                <a:cs typeface="Times New Roman" panose="02020603050405020304" pitchFamily="18" charset="0"/>
              </a:rPr>
              <a:t>Enhances sensitivity to changing geometry providing crucial feedback to algorithm.  </a:t>
            </a:r>
          </a:p>
          <a:p>
            <a:pPr algn="just">
              <a:lnSpc>
                <a:spcPct val="100000"/>
              </a:lnSpc>
              <a:spcBef>
                <a:spcPts val="0"/>
              </a:spcBef>
              <a:spcAft>
                <a:spcPts val="1200"/>
              </a:spcAft>
            </a:pPr>
            <a:r>
              <a:rPr lang="en-US" sz="1800" b="1" dirty="0">
                <a:latin typeface="Times New Roman" panose="02020603050405020304" pitchFamily="18" charset="0"/>
                <a:cs typeface="Times New Roman" panose="02020603050405020304" pitchFamily="18" charset="0"/>
              </a:rPr>
              <a:t>Leakage Effects</a:t>
            </a:r>
            <a:r>
              <a:rPr lang="en-US" sz="1800" dirty="0">
                <a:latin typeface="Times New Roman" panose="02020603050405020304" pitchFamily="18" charset="0"/>
                <a:cs typeface="Times New Roman" panose="02020603050405020304" pitchFamily="18" charset="0"/>
              </a:rPr>
              <a:t>: Slot, zigzag and tooth-top leakage, overhang leakage in stator.</a:t>
            </a:r>
          </a:p>
          <a:p>
            <a:pPr algn="just">
              <a:lnSpc>
                <a:spcPct val="100000"/>
              </a:lnSpc>
              <a:spcBef>
                <a:spcPts val="0"/>
              </a:spcBef>
              <a:spcAft>
                <a:spcPts val="1200"/>
              </a:spcAft>
            </a:pPr>
            <a:r>
              <a:rPr lang="en-US" sz="1800" b="1" dirty="0">
                <a:latin typeface="Times New Roman" panose="02020603050405020304" pitchFamily="18" charset="0"/>
                <a:cs typeface="Times New Roman" panose="02020603050405020304" pitchFamily="18" charset="0"/>
              </a:rPr>
              <a:t>Non-Linearities</a:t>
            </a:r>
            <a:r>
              <a:rPr lang="en-US" sz="1800" dirty="0">
                <a:latin typeface="Times New Roman" panose="02020603050405020304" pitchFamily="18" charset="0"/>
                <a:cs typeface="Times New Roman" panose="02020603050405020304" pitchFamily="18" charset="0"/>
              </a:rPr>
              <a:t>: Skin, proximity, saturation and slotting effect.</a:t>
            </a:r>
          </a:p>
        </p:txBody>
      </p:sp>
      <p:grpSp>
        <p:nvGrpSpPr>
          <p:cNvPr id="5" name="Group 4"/>
          <p:cNvGrpSpPr/>
          <p:nvPr/>
        </p:nvGrpSpPr>
        <p:grpSpPr>
          <a:xfrm>
            <a:off x="243112" y="3595256"/>
            <a:ext cx="5989797" cy="1567321"/>
            <a:chOff x="425824" y="2703585"/>
            <a:chExt cx="5208494" cy="1240886"/>
          </a:xfrm>
        </p:grpSpPr>
        <p:pic>
          <p:nvPicPr>
            <p:cNvPr id="7" name="Picture 6"/>
            <p:cNvPicPr>
              <a:picLocks noChangeAspect="1"/>
            </p:cNvPicPr>
            <p:nvPr/>
          </p:nvPicPr>
          <p:blipFill>
            <a:blip r:embed="rId3"/>
            <a:stretch>
              <a:fillRect/>
            </a:stretch>
          </p:blipFill>
          <p:spPr>
            <a:xfrm>
              <a:off x="425824" y="2708794"/>
              <a:ext cx="5208494" cy="1235677"/>
            </a:xfrm>
            <a:prstGeom prst="rect">
              <a:avLst/>
            </a:prstGeom>
          </p:spPr>
        </p:pic>
        <p:sp>
          <p:nvSpPr>
            <p:cNvPr id="9" name="Rectangle 8"/>
            <p:cNvSpPr/>
            <p:nvPr/>
          </p:nvSpPr>
          <p:spPr>
            <a:xfrm>
              <a:off x="1308843" y="2703585"/>
              <a:ext cx="1775016" cy="38027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p:cNvSpPr/>
            <p:nvPr/>
          </p:nvSpPr>
          <p:spPr>
            <a:xfrm>
              <a:off x="3738283" y="2722398"/>
              <a:ext cx="1362636" cy="35018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2" name="TextBox 21">
            <a:extLst>
              <a:ext uri="{FF2B5EF4-FFF2-40B4-BE49-F238E27FC236}">
                <a16:creationId xmlns:a16="http://schemas.microsoft.com/office/drawing/2014/main" id="{0D3AA30D-24D9-4D65-B57A-AA179EB0224D}"/>
              </a:ext>
            </a:extLst>
          </p:cNvPr>
          <p:cNvSpPr txBox="1"/>
          <p:nvPr/>
        </p:nvSpPr>
        <p:spPr>
          <a:xfrm>
            <a:off x="408374" y="5666493"/>
            <a:ext cx="11375252" cy="400110"/>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PECM selected as analytical model linking rotor bar geometry to output torque and total losses of tractive IM. </a:t>
            </a:r>
            <a:endParaRPr lang="en-CA" sz="2000" dirty="0">
              <a:latin typeface="Times New Roman" panose="02020603050405020304" pitchFamily="18" charset="0"/>
              <a:cs typeface="Times New Roman" panose="02020603050405020304" pitchFamily="18" charset="0"/>
            </a:endParaRPr>
          </a:p>
        </p:txBody>
      </p:sp>
      <p:pic>
        <p:nvPicPr>
          <p:cNvPr id="4" name="Picture 3" descr="Graphical user interface, text&#10;&#10;Description automatically generated with medium confidence">
            <a:extLst>
              <a:ext uri="{FF2B5EF4-FFF2-40B4-BE49-F238E27FC236}">
                <a16:creationId xmlns:a16="http://schemas.microsoft.com/office/drawing/2014/main" id="{0DFC40B0-E5CC-DD7E-380C-C03A23CF78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4629" y="3838082"/>
            <a:ext cx="5462996" cy="1123233"/>
          </a:xfrm>
          <a:prstGeom prst="rect">
            <a:avLst/>
          </a:prstGeom>
        </p:spPr>
      </p:pic>
      <p:sp>
        <p:nvSpPr>
          <p:cNvPr id="13" name="TextBox 12">
            <a:extLst>
              <a:ext uri="{FF2B5EF4-FFF2-40B4-BE49-F238E27FC236}">
                <a16:creationId xmlns:a16="http://schemas.microsoft.com/office/drawing/2014/main" id="{0DD78597-9C12-4965-D5B2-895668CE3261}"/>
              </a:ext>
            </a:extLst>
          </p:cNvPr>
          <p:cNvSpPr txBox="1"/>
          <p:nvPr/>
        </p:nvSpPr>
        <p:spPr>
          <a:xfrm>
            <a:off x="103909" y="5179760"/>
            <a:ext cx="6234545" cy="246221"/>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12. Depicts the permeance based equivalent circuit model with non-linearities and leakage effects incorporated.</a:t>
            </a:r>
          </a:p>
        </p:txBody>
      </p:sp>
      <p:sp>
        <p:nvSpPr>
          <p:cNvPr id="17" name="TextBox 16">
            <a:extLst>
              <a:ext uri="{FF2B5EF4-FFF2-40B4-BE49-F238E27FC236}">
                <a16:creationId xmlns:a16="http://schemas.microsoft.com/office/drawing/2014/main" id="{BFBFD02C-55CE-DA52-9DF0-54DC71D0F70E}"/>
              </a:ext>
            </a:extLst>
          </p:cNvPr>
          <p:cNvSpPr txBox="1"/>
          <p:nvPr/>
        </p:nvSpPr>
        <p:spPr>
          <a:xfrm>
            <a:off x="6516389" y="4842024"/>
            <a:ext cx="5491236"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13. Simple flow chart demonstrates information flow between OA and analytical model of the tractive IM.</a:t>
            </a:r>
          </a:p>
        </p:txBody>
      </p:sp>
    </p:spTree>
    <p:extLst>
      <p:ext uri="{BB962C8B-B14F-4D97-AF65-F5344CB8AC3E}">
        <p14:creationId xmlns:p14="http://schemas.microsoft.com/office/powerpoint/2010/main" val="255757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Permeance Based Equivalent Circuit Model Validation</a:t>
            </a:r>
          </a:p>
        </p:txBody>
      </p:sp>
      <p:sp>
        <p:nvSpPr>
          <p:cNvPr id="22" name="TextBox 21">
            <a:extLst>
              <a:ext uri="{FF2B5EF4-FFF2-40B4-BE49-F238E27FC236}">
                <a16:creationId xmlns:a16="http://schemas.microsoft.com/office/drawing/2014/main" id="{0D3AA30D-24D9-4D65-B57A-AA179EB0224D}"/>
              </a:ext>
            </a:extLst>
          </p:cNvPr>
          <p:cNvSpPr txBox="1"/>
          <p:nvPr/>
        </p:nvSpPr>
        <p:spPr>
          <a:xfrm>
            <a:off x="1851619" y="5660264"/>
            <a:ext cx="8488762" cy="400110"/>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PECM validated within an acceptable error against FEA and experimental results.</a:t>
            </a:r>
            <a:endParaRPr lang="en-CA"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26416E6-27C6-F088-E063-503AD39BF746}"/>
              </a:ext>
            </a:extLst>
          </p:cNvPr>
          <p:cNvSpPr txBox="1"/>
          <p:nvPr/>
        </p:nvSpPr>
        <p:spPr>
          <a:xfrm>
            <a:off x="331903" y="4260928"/>
            <a:ext cx="9040091" cy="1354217"/>
          </a:xfrm>
          <a:prstGeom prst="rect">
            <a:avLst/>
          </a:prstGeom>
          <a:noFill/>
        </p:spPr>
        <p:txBody>
          <a:bodyPr wrap="square">
            <a:spAutoFit/>
          </a:bodyPr>
          <a:lstStyle/>
          <a:p>
            <a:pPr marL="285750" indent="-285750">
              <a:lnSpc>
                <a:spcPct val="100000"/>
              </a:lnSpc>
              <a:spcBef>
                <a:spcPts val="0"/>
              </a:spcBef>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PECM accuracy validated against FEA simulation and experimental testing of 11kW Baseline IM at 5 operating points above and below base speed</a:t>
            </a:r>
          </a:p>
          <a:p>
            <a:pPr marL="285750" indent="-285750">
              <a:lnSpc>
                <a:spcPct val="100000"/>
              </a:lnSpc>
              <a:spcBef>
                <a:spcPts val="0"/>
              </a:spcBef>
              <a:spcAft>
                <a:spcPts val="12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PECM capable</a:t>
            </a:r>
            <a:r>
              <a:rPr lang="en-US" dirty="0">
                <a:latin typeface="Times New Roman" panose="02020603050405020304" pitchFamily="18" charset="0"/>
                <a:cs typeface="Times New Roman" panose="02020603050405020304" pitchFamily="18" charset="0"/>
              </a:rPr>
              <a:t> of torque, total loss and efficiency prediction within 5.2%, 6.8% and 1.8% of experimental results</a:t>
            </a:r>
            <a:endParaRPr lang="en-US" sz="18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DE19F5E2-1EEE-DB22-6DAC-B1DF9E0E2993}"/>
              </a:ext>
            </a:extLst>
          </p:cNvPr>
          <p:cNvGraphicFramePr>
            <a:graphicFrameLocks noGrp="1"/>
          </p:cNvGraphicFramePr>
          <p:nvPr>
            <p:extLst>
              <p:ext uri="{D42A27DB-BD31-4B8C-83A1-F6EECF244321}">
                <p14:modId xmlns:p14="http://schemas.microsoft.com/office/powerpoint/2010/main" val="4160944121"/>
              </p:ext>
            </p:extLst>
          </p:nvPr>
        </p:nvGraphicFramePr>
        <p:xfrm>
          <a:off x="307651" y="1276809"/>
          <a:ext cx="3515591" cy="2317602"/>
        </p:xfrm>
        <a:graphic>
          <a:graphicData uri="http://schemas.openxmlformats.org/drawingml/2006/table">
            <a:tbl>
              <a:tblPr firstRow="1" firstCol="1" bandRow="1"/>
              <a:tblGrid>
                <a:gridCol w="2451724">
                  <a:extLst>
                    <a:ext uri="{9D8B030D-6E8A-4147-A177-3AD203B41FA5}">
                      <a16:colId xmlns:a16="http://schemas.microsoft.com/office/drawing/2014/main" val="3096291307"/>
                    </a:ext>
                  </a:extLst>
                </a:gridCol>
                <a:gridCol w="1063867">
                  <a:extLst>
                    <a:ext uri="{9D8B030D-6E8A-4147-A177-3AD203B41FA5}">
                      <a16:colId xmlns:a16="http://schemas.microsoft.com/office/drawing/2014/main" val="1323626660"/>
                    </a:ext>
                  </a:extLst>
                </a:gridCol>
              </a:tblGrid>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Characteristic</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Baseline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26617149"/>
                  </a:ext>
                </a:extLst>
              </a:tr>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Rated DC Voltage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396 V</a:t>
                      </a:r>
                      <a:endParaRPr lang="en-CA" sz="160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701598"/>
                  </a:ext>
                </a:extLst>
              </a:tr>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Peak Line to Line Voltage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227.9 V</a:t>
                      </a:r>
                      <a:endParaRPr lang="en-CA" sz="160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84927368"/>
                  </a:ext>
                </a:extLst>
              </a:tr>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Peak Input Current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480 A</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1030898"/>
                  </a:ext>
                </a:extLst>
              </a:tr>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Output Power</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11 kW</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4084908"/>
                  </a:ext>
                </a:extLst>
              </a:tr>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Rated Torque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36 Nm</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71941092"/>
                  </a:ext>
                </a:extLst>
              </a:tr>
              <a:tr h="331086">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Rated Speed</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3000 rpm</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63193032"/>
                  </a:ext>
                </a:extLst>
              </a:tr>
            </a:tbl>
          </a:graphicData>
        </a:graphic>
      </p:graphicFrame>
      <p:grpSp>
        <p:nvGrpSpPr>
          <p:cNvPr id="8" name="Group 7">
            <a:extLst>
              <a:ext uri="{FF2B5EF4-FFF2-40B4-BE49-F238E27FC236}">
                <a16:creationId xmlns:a16="http://schemas.microsoft.com/office/drawing/2014/main" id="{C70F739B-10E7-A4D6-8503-3F1F88E9DDB2}"/>
              </a:ext>
            </a:extLst>
          </p:cNvPr>
          <p:cNvGrpSpPr/>
          <p:nvPr/>
        </p:nvGrpSpPr>
        <p:grpSpPr>
          <a:xfrm>
            <a:off x="4000327" y="857503"/>
            <a:ext cx="5095356" cy="3430113"/>
            <a:chOff x="7606146" y="1173686"/>
            <a:chExt cx="4492338" cy="3024171"/>
          </a:xfrm>
        </p:grpSpPr>
        <p:pic>
          <p:nvPicPr>
            <p:cNvPr id="11" name="Picture 10" descr="Diagram&#10;&#10;Description automatically generated">
              <a:extLst>
                <a:ext uri="{FF2B5EF4-FFF2-40B4-BE49-F238E27FC236}">
                  <a16:creationId xmlns:a16="http://schemas.microsoft.com/office/drawing/2014/main" id="{507D53DD-A955-C415-8332-EF46F415F8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6146" y="1173686"/>
              <a:ext cx="4492338" cy="2624061"/>
            </a:xfrm>
            <a:prstGeom prst="rect">
              <a:avLst/>
            </a:prstGeom>
          </p:spPr>
        </p:pic>
        <p:sp>
          <p:nvSpPr>
            <p:cNvPr id="15" name="TextBox 14">
              <a:extLst>
                <a:ext uri="{FF2B5EF4-FFF2-40B4-BE49-F238E27FC236}">
                  <a16:creationId xmlns:a16="http://schemas.microsoft.com/office/drawing/2014/main" id="{E6117DAD-9AC8-ACAA-D8F1-6C014CB57822}"/>
                </a:ext>
              </a:extLst>
            </p:cNvPr>
            <p:cNvSpPr txBox="1"/>
            <p:nvPr/>
          </p:nvSpPr>
          <p:spPr>
            <a:xfrm>
              <a:off x="7606146" y="3797747"/>
              <a:ext cx="4492338"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14</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Depicts experimental setup used to test 11 kW baseline IM at various operating points in constant torque and constant power region for model validation.</a:t>
              </a:r>
            </a:p>
          </p:txBody>
        </p:sp>
      </p:grpSp>
      <p:sp>
        <p:nvSpPr>
          <p:cNvPr id="16" name="TextBox 15">
            <a:extLst>
              <a:ext uri="{FF2B5EF4-FFF2-40B4-BE49-F238E27FC236}">
                <a16:creationId xmlns:a16="http://schemas.microsoft.com/office/drawing/2014/main" id="{EEF6224A-E8DE-6C35-BCE3-49B90E703481}"/>
              </a:ext>
            </a:extLst>
          </p:cNvPr>
          <p:cNvSpPr txBox="1"/>
          <p:nvPr/>
        </p:nvSpPr>
        <p:spPr>
          <a:xfrm>
            <a:off x="307650" y="991090"/>
            <a:ext cx="3515591"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5</a:t>
            </a:r>
            <a:r>
              <a:rPr lang="en-CA" sz="1200" cap="small" dirty="0">
                <a:latin typeface="Times New Roman" panose="02020603050405020304" pitchFamily="18" charset="0"/>
                <a:ea typeface="Calibri" panose="020F0502020204030204" pitchFamily="34" charset="0"/>
                <a:cs typeface="Times New Roman" panose="02020603050405020304" pitchFamily="18" charset="0"/>
              </a:rPr>
              <a:t>. </a:t>
            </a: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Baseline IM Parameters</a:t>
            </a:r>
          </a:p>
        </p:txBody>
      </p:sp>
      <p:grpSp>
        <p:nvGrpSpPr>
          <p:cNvPr id="10" name="Group 9">
            <a:extLst>
              <a:ext uri="{FF2B5EF4-FFF2-40B4-BE49-F238E27FC236}">
                <a16:creationId xmlns:a16="http://schemas.microsoft.com/office/drawing/2014/main" id="{E726A4FB-79BB-18F1-5C60-8BE528D76FC9}"/>
              </a:ext>
            </a:extLst>
          </p:cNvPr>
          <p:cNvGrpSpPr/>
          <p:nvPr/>
        </p:nvGrpSpPr>
        <p:grpSpPr>
          <a:xfrm>
            <a:off x="9625841" y="857503"/>
            <a:ext cx="2368734" cy="4545095"/>
            <a:chOff x="3923914" y="1159"/>
            <a:chExt cx="2092422" cy="4014911"/>
          </a:xfrm>
        </p:grpSpPr>
        <p:sp>
          <p:nvSpPr>
            <p:cNvPr id="13" name="TextBox 12">
              <a:extLst>
                <a:ext uri="{FF2B5EF4-FFF2-40B4-BE49-F238E27FC236}">
                  <a16:creationId xmlns:a16="http://schemas.microsoft.com/office/drawing/2014/main" id="{20F1F47E-7CAE-7DAA-EE12-103D905D3E56}"/>
                </a:ext>
              </a:extLst>
            </p:cNvPr>
            <p:cNvSpPr txBox="1"/>
            <p:nvPr/>
          </p:nvSpPr>
          <p:spPr>
            <a:xfrm>
              <a:off x="3923915" y="3615960"/>
              <a:ext cx="2092421" cy="400110"/>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15</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Depicts the 11kW baseline IM used in experimental validation.</a:t>
              </a:r>
            </a:p>
          </p:txBody>
        </p:sp>
        <p:pic>
          <p:nvPicPr>
            <p:cNvPr id="4" name="Picture 3" descr="A machine on the floor&#10;&#10;Description automatically generated with low confidence">
              <a:extLst>
                <a:ext uri="{FF2B5EF4-FFF2-40B4-BE49-F238E27FC236}">
                  <a16:creationId xmlns:a16="http://schemas.microsoft.com/office/drawing/2014/main" id="{4E664AD1-ECC2-0F11-49BC-B86D2BA152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82" t="8636" r="27306" b="8182"/>
            <a:stretch/>
          </p:blipFill>
          <p:spPr>
            <a:xfrm>
              <a:off x="3923914" y="1159"/>
              <a:ext cx="1995054" cy="3614801"/>
            </a:xfrm>
            <a:prstGeom prst="rect">
              <a:avLst/>
            </a:prstGeom>
          </p:spPr>
        </p:pic>
      </p:grpSp>
    </p:spTree>
    <p:extLst>
      <p:ext uri="{BB962C8B-B14F-4D97-AF65-F5344CB8AC3E}">
        <p14:creationId xmlns:p14="http://schemas.microsoft.com/office/powerpoint/2010/main" val="174023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Optimization Algorithm Selection</a:t>
            </a:r>
            <a:endParaRPr lang="en-CA" dirty="0"/>
          </a:p>
        </p:txBody>
      </p:sp>
      <p:graphicFrame>
        <p:nvGraphicFramePr>
          <p:cNvPr id="13" name="Table 12">
            <a:extLst>
              <a:ext uri="{FF2B5EF4-FFF2-40B4-BE49-F238E27FC236}">
                <a16:creationId xmlns:a16="http://schemas.microsoft.com/office/drawing/2014/main" id="{ACC51587-9D3A-9329-5594-98972B2E5817}"/>
              </a:ext>
            </a:extLst>
          </p:cNvPr>
          <p:cNvGraphicFramePr>
            <a:graphicFrameLocks noGrp="1"/>
          </p:cNvGraphicFramePr>
          <p:nvPr>
            <p:extLst>
              <p:ext uri="{D42A27DB-BD31-4B8C-83A1-F6EECF244321}">
                <p14:modId xmlns:p14="http://schemas.microsoft.com/office/powerpoint/2010/main" val="3659992293"/>
              </p:ext>
            </p:extLst>
          </p:nvPr>
        </p:nvGraphicFramePr>
        <p:xfrm>
          <a:off x="4485919" y="2454777"/>
          <a:ext cx="6876923" cy="2979669"/>
        </p:xfrm>
        <a:graphic>
          <a:graphicData uri="http://schemas.openxmlformats.org/drawingml/2006/table">
            <a:tbl>
              <a:tblPr firstRow="1" firstCol="1" bandRow="1"/>
              <a:tblGrid>
                <a:gridCol w="2484596">
                  <a:extLst>
                    <a:ext uri="{9D8B030D-6E8A-4147-A177-3AD203B41FA5}">
                      <a16:colId xmlns:a16="http://schemas.microsoft.com/office/drawing/2014/main" val="1276930404"/>
                    </a:ext>
                  </a:extLst>
                </a:gridCol>
                <a:gridCol w="1464109">
                  <a:extLst>
                    <a:ext uri="{9D8B030D-6E8A-4147-A177-3AD203B41FA5}">
                      <a16:colId xmlns:a16="http://schemas.microsoft.com/office/drawing/2014/main" val="3507980536"/>
                    </a:ext>
                  </a:extLst>
                </a:gridCol>
                <a:gridCol w="1464109">
                  <a:extLst>
                    <a:ext uri="{9D8B030D-6E8A-4147-A177-3AD203B41FA5}">
                      <a16:colId xmlns:a16="http://schemas.microsoft.com/office/drawing/2014/main" val="2595706265"/>
                    </a:ext>
                  </a:extLst>
                </a:gridCol>
                <a:gridCol w="1464109">
                  <a:extLst>
                    <a:ext uri="{9D8B030D-6E8A-4147-A177-3AD203B41FA5}">
                      <a16:colId xmlns:a16="http://schemas.microsoft.com/office/drawing/2014/main" val="1288825113"/>
                    </a:ext>
                  </a:extLst>
                </a:gridCol>
              </a:tblGrid>
              <a:tr h="425667">
                <a:tc>
                  <a:txBody>
                    <a:bodyPr/>
                    <a:lstStyle/>
                    <a:p>
                      <a:pPr algn="ctr">
                        <a:lnSpc>
                          <a:spcPct val="100000"/>
                        </a:lnSpc>
                      </a:pPr>
                      <a:r>
                        <a:rPr lang="en-US" sz="15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Optimization Algorithm</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PS </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PSO</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GA </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9686680"/>
                  </a:ext>
                </a:extLst>
              </a:tr>
              <a:tr h="425667">
                <a:tc>
                  <a:txBody>
                    <a:bodyPr/>
                    <a:lstStyle/>
                    <a:p>
                      <a:pPr algn="ctr">
                        <a:lnSpc>
                          <a:spcPct val="100000"/>
                        </a:lnSpc>
                      </a:pPr>
                      <a:r>
                        <a:rPr lang="en-US" sz="1500" b="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Total Iterations</a:t>
                      </a:r>
                      <a:endParaRPr lang="en-CA" sz="150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13</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52</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39</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319375536"/>
                  </a:ext>
                </a:extLst>
              </a:tr>
              <a:tr h="425667">
                <a:tc>
                  <a:txBody>
                    <a:bodyPr/>
                    <a:lstStyle/>
                    <a:p>
                      <a:pPr algn="ctr">
                        <a:lnSpc>
                          <a:spcPct val="100000"/>
                        </a:lnSpc>
                      </a:pPr>
                      <a:r>
                        <a:rPr lang="en-US" sz="15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Algorithm Run Time</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1.4560s</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9.3813s</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7.4137s</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50772733"/>
                  </a:ext>
                </a:extLst>
              </a:tr>
              <a:tr h="425667">
                <a:tc>
                  <a:txBody>
                    <a:bodyPr/>
                    <a:lstStyle/>
                    <a:p>
                      <a:pPr algn="ctr">
                        <a:lnSpc>
                          <a:spcPct val="100000"/>
                        </a:lnSpc>
                      </a:pPr>
                      <a:r>
                        <a:rPr lang="en-US" sz="1500" b="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X1 Solution</a:t>
                      </a:r>
                      <a:endParaRPr lang="en-CA" sz="150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420.9706</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420.9687</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420.9687</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750226793"/>
                  </a:ext>
                </a:extLst>
              </a:tr>
              <a:tr h="425667">
                <a:tc>
                  <a:txBody>
                    <a:bodyPr/>
                    <a:lstStyle/>
                    <a:p>
                      <a:pPr algn="ctr">
                        <a:lnSpc>
                          <a:spcPct val="100000"/>
                        </a:lnSpc>
                      </a:pPr>
                      <a:r>
                        <a:rPr lang="en-US" sz="1500" b="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X2 Solution</a:t>
                      </a:r>
                      <a:endParaRPr lang="en-CA" sz="150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420.9706</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420.9687</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420.9687</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94947813"/>
                  </a:ext>
                </a:extLst>
              </a:tr>
              <a:tr h="425667">
                <a:tc>
                  <a:txBody>
                    <a:bodyPr/>
                    <a:lstStyle/>
                    <a:p>
                      <a:pPr algn="ctr">
                        <a:lnSpc>
                          <a:spcPct val="100000"/>
                        </a:lnSpc>
                      </a:pPr>
                      <a:r>
                        <a:rPr lang="en-US" sz="15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Function Value at Solution</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2.633x10</a:t>
                      </a:r>
                      <a:r>
                        <a:rPr lang="en-US" sz="1500" baseline="300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-5</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2.5455x10</a:t>
                      </a:r>
                      <a:r>
                        <a:rPr lang="en-US" sz="1500" baseline="300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-5</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2.5455x10</a:t>
                      </a:r>
                      <a:r>
                        <a:rPr lang="en-US" sz="1500" baseline="300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-5</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0265492"/>
                  </a:ext>
                </a:extLst>
              </a:tr>
              <a:tr h="425667">
                <a:tc>
                  <a:txBody>
                    <a:bodyPr/>
                    <a:lstStyle/>
                    <a:p>
                      <a:pPr algn="ctr">
                        <a:lnSpc>
                          <a:spcPct val="100000"/>
                        </a:lnSpc>
                      </a:pPr>
                      <a:r>
                        <a:rPr lang="en-US" sz="1500" b="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Error In Solution</a:t>
                      </a:r>
                      <a:endParaRPr lang="en-CA" sz="150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0.002633%</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0.002546%</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5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0.002546%</a:t>
                      </a:r>
                      <a:endParaRPr lang="en-CA" sz="15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3038" marR="63038"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82248594"/>
                  </a:ext>
                </a:extLst>
              </a:tr>
            </a:tbl>
          </a:graphicData>
        </a:graphic>
      </p:graphicFrame>
      <p:sp>
        <p:nvSpPr>
          <p:cNvPr id="15" name="TextBox 14">
            <a:extLst>
              <a:ext uri="{FF2B5EF4-FFF2-40B4-BE49-F238E27FC236}">
                <a16:creationId xmlns:a16="http://schemas.microsoft.com/office/drawing/2014/main" id="{D0143D1B-A0C8-5048-76ED-99D114521301}"/>
              </a:ext>
            </a:extLst>
          </p:cNvPr>
          <p:cNvSpPr txBox="1"/>
          <p:nvPr/>
        </p:nvSpPr>
        <p:spPr>
          <a:xfrm>
            <a:off x="132305" y="5685781"/>
            <a:ext cx="11927389" cy="400110"/>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GA selected as OA for low run times, high solution quality and easy modification for multi-objective applications. </a:t>
            </a:r>
            <a:endParaRPr lang="en-CA" sz="20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6708E9FE-4742-6220-CA12-CB78D77536A4}"/>
              </a:ext>
            </a:extLst>
          </p:cNvPr>
          <p:cNvGrpSpPr/>
          <p:nvPr/>
        </p:nvGrpSpPr>
        <p:grpSpPr>
          <a:xfrm>
            <a:off x="4313629" y="858114"/>
            <a:ext cx="7746065" cy="726866"/>
            <a:chOff x="4445935" y="851187"/>
            <a:chExt cx="7746065" cy="726866"/>
          </a:xfrm>
        </p:grpSpPr>
        <p:grpSp>
          <p:nvGrpSpPr>
            <p:cNvPr id="3" name="Group 2">
              <a:extLst>
                <a:ext uri="{FF2B5EF4-FFF2-40B4-BE49-F238E27FC236}">
                  <a16:creationId xmlns:a16="http://schemas.microsoft.com/office/drawing/2014/main" id="{131FA533-1712-BD7E-6653-53028596AF7F}"/>
                </a:ext>
              </a:extLst>
            </p:cNvPr>
            <p:cNvGrpSpPr/>
            <p:nvPr/>
          </p:nvGrpSpPr>
          <p:grpSpPr>
            <a:xfrm>
              <a:off x="7206382" y="851187"/>
              <a:ext cx="4985618" cy="726866"/>
              <a:chOff x="3676687" y="3897781"/>
              <a:chExt cx="4985618" cy="72686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203D17-14B0-CED1-8685-E5A9FECF99B9}"/>
                      </a:ext>
                    </a:extLst>
                  </p:cNvPr>
                  <p:cNvSpPr txBox="1"/>
                  <p:nvPr/>
                </p:nvSpPr>
                <p:spPr>
                  <a:xfrm>
                    <a:off x="3676687" y="3897781"/>
                    <a:ext cx="3702493" cy="726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400" i="1" smtClean="0">
                              <a:solidFill>
                                <a:schemeClr val="tx1"/>
                              </a:solidFill>
                              <a:latin typeface="Cambria Math" panose="02040503050406030204" pitchFamily="18" charset="0"/>
                            </a:rPr>
                            <m:t>𝑓</m:t>
                          </m:r>
                          <m:d>
                            <m:dPr>
                              <m:ctrlPr>
                                <a:rPr lang="en-CA" sz="1400" i="1">
                                  <a:solidFill>
                                    <a:schemeClr val="tx1"/>
                                  </a:solidFill>
                                  <a:latin typeface="Cambria Math" panose="02040503050406030204" pitchFamily="18" charset="0"/>
                                </a:rPr>
                              </m:ctrlPr>
                            </m:dPr>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𝑎</m:t>
                                  </m:r>
                                </m:e>
                                <m:sub>
                                  <m:r>
                                    <a:rPr lang="en-CA" sz="1400" i="1">
                                      <a:solidFill>
                                        <a:schemeClr val="tx1"/>
                                      </a:solidFill>
                                      <a:latin typeface="Cambria Math" panose="02040503050406030204" pitchFamily="18" charset="0"/>
                                    </a:rPr>
                                    <m:t>𝑗</m:t>
                                  </m:r>
                                </m:sub>
                              </m:sSub>
                            </m:e>
                          </m:d>
                          <m:r>
                            <a:rPr lang="en-CA" sz="1400" i="0">
                              <a:solidFill>
                                <a:schemeClr val="tx1"/>
                              </a:solidFill>
                              <a:latin typeface="Cambria Math" panose="02040503050406030204" pitchFamily="18" charset="0"/>
                            </a:rPr>
                            <m:t>=418.9829</m:t>
                          </m:r>
                          <m:r>
                            <a:rPr lang="en-CA" sz="1400" i="1">
                              <a:solidFill>
                                <a:schemeClr val="tx1"/>
                              </a:solidFill>
                              <a:latin typeface="Cambria Math" panose="02040503050406030204" pitchFamily="18" charset="0"/>
                            </a:rPr>
                            <m:t>𝑑</m:t>
                          </m:r>
                          <m:r>
                            <a:rPr lang="en-CA" sz="1400" i="0">
                              <a:solidFill>
                                <a:schemeClr val="tx1"/>
                              </a:solidFill>
                              <a:latin typeface="Cambria Math" panose="02040503050406030204" pitchFamily="18" charset="0"/>
                            </a:rPr>
                            <m:t>−</m:t>
                          </m:r>
                          <m:nary>
                            <m:naryPr>
                              <m:chr m:val="∑"/>
                              <m:limLoc m:val="undOvr"/>
                              <m:ctrlPr>
                                <a:rPr lang="en-CA" sz="1400" i="1">
                                  <a:solidFill>
                                    <a:schemeClr val="tx1"/>
                                  </a:solidFill>
                                  <a:latin typeface="Cambria Math" panose="02040503050406030204" pitchFamily="18" charset="0"/>
                                </a:rPr>
                              </m:ctrlPr>
                            </m:naryPr>
                            <m:sub>
                              <m:r>
                                <a:rPr lang="en-CA" sz="1400" i="1">
                                  <a:solidFill>
                                    <a:schemeClr val="tx1"/>
                                  </a:solidFill>
                                  <a:latin typeface="Cambria Math" panose="02040503050406030204" pitchFamily="18" charset="0"/>
                                </a:rPr>
                                <m:t>𝑗</m:t>
                              </m:r>
                              <m:r>
                                <a:rPr lang="en-CA" sz="1400" i="0">
                                  <a:solidFill>
                                    <a:schemeClr val="tx1"/>
                                  </a:solidFill>
                                  <a:latin typeface="Cambria Math" panose="02040503050406030204" pitchFamily="18" charset="0"/>
                                </a:rPr>
                                <m:t>=1,2, …</m:t>
                              </m:r>
                            </m:sub>
                            <m:sup>
                              <m:r>
                                <a:rPr lang="en-CA" sz="1400" i="1">
                                  <a:solidFill>
                                    <a:schemeClr val="tx1"/>
                                  </a:solidFill>
                                  <a:latin typeface="Cambria Math" panose="02040503050406030204" pitchFamily="18" charset="0"/>
                                </a:rPr>
                                <m:t>𝑑</m:t>
                              </m:r>
                            </m:sup>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𝑎</m:t>
                                  </m:r>
                                </m:e>
                                <m:sub>
                                  <m:r>
                                    <a:rPr lang="en-CA" sz="1400" i="1">
                                      <a:solidFill>
                                        <a:schemeClr val="tx1"/>
                                      </a:solidFill>
                                      <a:latin typeface="Cambria Math" panose="02040503050406030204" pitchFamily="18" charset="0"/>
                                    </a:rPr>
                                    <m:t>𝑗</m:t>
                                  </m:r>
                                </m:sub>
                              </m:sSub>
                              <m:func>
                                <m:funcPr>
                                  <m:ctrlPr>
                                    <a:rPr lang="en-CA" sz="1400" i="1">
                                      <a:solidFill>
                                        <a:schemeClr val="tx1"/>
                                      </a:solidFill>
                                      <a:latin typeface="Cambria Math" panose="02040503050406030204" pitchFamily="18" charset="0"/>
                                    </a:rPr>
                                  </m:ctrlPr>
                                </m:funcPr>
                                <m:fName>
                                  <m:r>
                                    <m:rPr>
                                      <m:sty m:val="p"/>
                                    </m:rPr>
                                    <a:rPr lang="en-CA" sz="1400" i="0">
                                      <a:solidFill>
                                        <a:schemeClr val="tx1"/>
                                      </a:solidFill>
                                      <a:latin typeface="Cambria Math" panose="02040503050406030204" pitchFamily="18" charset="0"/>
                                    </a:rPr>
                                    <m:t>sin</m:t>
                                  </m:r>
                                </m:fName>
                                <m:e>
                                  <m:d>
                                    <m:dPr>
                                      <m:ctrlPr>
                                        <a:rPr lang="en-CA" sz="1400" i="1">
                                          <a:solidFill>
                                            <a:schemeClr val="tx1"/>
                                          </a:solidFill>
                                          <a:latin typeface="Cambria Math" panose="02040503050406030204" pitchFamily="18" charset="0"/>
                                        </a:rPr>
                                      </m:ctrlPr>
                                    </m:dPr>
                                    <m:e>
                                      <m:rad>
                                        <m:radPr>
                                          <m:degHide m:val="on"/>
                                          <m:ctrlPr>
                                            <a:rPr lang="en-CA" sz="1400" i="1">
                                              <a:solidFill>
                                                <a:schemeClr val="tx1"/>
                                              </a:solidFill>
                                              <a:latin typeface="Cambria Math" panose="02040503050406030204" pitchFamily="18" charset="0"/>
                                            </a:rPr>
                                          </m:ctrlPr>
                                        </m:radPr>
                                        <m:deg/>
                                        <m:e>
                                          <m:d>
                                            <m:dPr>
                                              <m:begChr m:val="|"/>
                                              <m:endChr m:val="|"/>
                                              <m:ctrlPr>
                                                <a:rPr lang="en-CA" sz="1400" i="1">
                                                  <a:solidFill>
                                                    <a:schemeClr val="tx1"/>
                                                  </a:solidFill>
                                                  <a:latin typeface="Cambria Math" panose="02040503050406030204" pitchFamily="18" charset="0"/>
                                                </a:rPr>
                                              </m:ctrlPr>
                                            </m:dPr>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𝑎</m:t>
                                                  </m:r>
                                                </m:e>
                                                <m:sub>
                                                  <m:r>
                                                    <a:rPr lang="en-CA" sz="1400" i="1">
                                                      <a:solidFill>
                                                        <a:schemeClr val="tx1"/>
                                                      </a:solidFill>
                                                      <a:latin typeface="Cambria Math" panose="02040503050406030204" pitchFamily="18" charset="0"/>
                                                    </a:rPr>
                                                    <m:t>𝑗</m:t>
                                                  </m:r>
                                                </m:sub>
                                              </m:sSub>
                                            </m:e>
                                          </m:d>
                                        </m:e>
                                      </m:rad>
                                    </m:e>
                                  </m:d>
                                </m:e>
                              </m:func>
                            </m:e>
                          </m:nary>
                        </m:oMath>
                      </m:oMathPara>
                    </a14:m>
                    <a:endParaRPr lang="en-CA" sz="1400" dirty="0">
                      <a:solidFill>
                        <a:schemeClr val="tx1"/>
                      </a:solidFill>
                    </a:endParaRPr>
                  </a:p>
                </p:txBody>
              </p:sp>
            </mc:Choice>
            <mc:Fallback xmlns="">
              <p:sp>
                <p:nvSpPr>
                  <p:cNvPr id="7" name="TextBox 6">
                    <a:extLst>
                      <a:ext uri="{FF2B5EF4-FFF2-40B4-BE49-F238E27FC236}">
                        <a16:creationId xmlns:a16="http://schemas.microsoft.com/office/drawing/2014/main" id="{06203D17-14B0-CED1-8685-E5A9FECF99B9}"/>
                      </a:ext>
                    </a:extLst>
                  </p:cNvPr>
                  <p:cNvSpPr txBox="1">
                    <a:spLocks noRot="1" noChangeAspect="1" noMove="1" noResize="1" noEditPoints="1" noAdjustHandles="1" noChangeArrowheads="1" noChangeShapeType="1" noTextEdit="1"/>
                  </p:cNvSpPr>
                  <p:nvPr/>
                </p:nvSpPr>
                <p:spPr>
                  <a:xfrm>
                    <a:off x="3676687" y="3897781"/>
                    <a:ext cx="3702493" cy="726866"/>
                  </a:xfrm>
                  <a:prstGeom prst="rect">
                    <a:avLst/>
                  </a:prstGeom>
                  <a:blipFill>
                    <a:blip r:embed="rId6"/>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56A96A63-8E1E-0128-CD15-11D924C14421}"/>
                  </a:ext>
                </a:extLst>
              </p:cNvPr>
              <p:cNvSpPr txBox="1"/>
              <p:nvPr/>
            </p:nvSpPr>
            <p:spPr>
              <a:xfrm>
                <a:off x="8191250" y="4107326"/>
                <a:ext cx="47105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BB3FC637-3746-D02D-5161-4B74E677FB82}"/>
                </a:ext>
              </a:extLst>
            </p:cNvPr>
            <p:cNvSpPr txBox="1"/>
            <p:nvPr/>
          </p:nvSpPr>
          <p:spPr>
            <a:xfrm>
              <a:off x="4445935" y="1029954"/>
              <a:ext cx="2588710" cy="369332"/>
            </a:xfrm>
            <a:prstGeom prst="rect">
              <a:avLst/>
            </a:prstGeom>
            <a:noFill/>
          </p:spPr>
          <p:txBody>
            <a:bodyPr wrap="square">
              <a:spAutoFit/>
            </a:bodyPr>
            <a:lstStyle/>
            <a:p>
              <a:pPr marL="0" indent="0">
                <a:lnSpc>
                  <a:spcPct val="100000"/>
                </a:lnSpc>
                <a:spcBef>
                  <a:spcPts val="600"/>
                </a:spcBef>
                <a:buNone/>
                <a:defRPr/>
              </a:pPr>
              <a:r>
                <a:rPr lang="en-US" sz="1800" b="1" dirty="0" err="1">
                  <a:solidFill>
                    <a:prstClr val="black"/>
                  </a:solidFill>
                  <a:latin typeface="Times New Roman" panose="02020603050405020304" pitchFamily="18" charset="0"/>
                  <a:cs typeface="Times New Roman" panose="02020603050405020304" pitchFamily="18" charset="0"/>
                </a:rPr>
                <a:t>Schwefel</a:t>
              </a:r>
              <a:r>
                <a:rPr lang="en-US" sz="1800" b="1" dirty="0">
                  <a:solidFill>
                    <a:prstClr val="black"/>
                  </a:solidFill>
                  <a:latin typeface="Times New Roman" panose="02020603050405020304" pitchFamily="18" charset="0"/>
                  <a:cs typeface="Times New Roman" panose="02020603050405020304" pitchFamily="18" charset="0"/>
                </a:rPr>
                <a:t> Test Function:</a:t>
              </a:r>
            </a:p>
          </p:txBody>
        </p:sp>
      </p:grpSp>
      <p:sp>
        <p:nvSpPr>
          <p:cNvPr id="20" name="TextBox 19">
            <a:extLst>
              <a:ext uri="{FF2B5EF4-FFF2-40B4-BE49-F238E27FC236}">
                <a16:creationId xmlns:a16="http://schemas.microsoft.com/office/drawing/2014/main" id="{CA2DD56C-5113-2515-0094-BC0F93CF0F90}"/>
              </a:ext>
            </a:extLst>
          </p:cNvPr>
          <p:cNvSpPr txBox="1"/>
          <p:nvPr/>
        </p:nvSpPr>
        <p:spPr>
          <a:xfrm>
            <a:off x="4313629" y="1655597"/>
            <a:ext cx="748145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dirty="0">
                <a:latin typeface="Times New Roman" panose="02020603050405020304" pitchFamily="18" charset="0"/>
                <a:cs typeface="Times New Roman" panose="02020603050405020304" pitchFamily="18" charset="0"/>
              </a:rPr>
              <a:t>T</a:t>
            </a:r>
            <a:r>
              <a:rPr lang="en-US" sz="1800" dirty="0">
                <a:latin typeface="Times New Roman" panose="02020603050405020304" pitchFamily="18" charset="0"/>
                <a:cs typeface="Times New Roman" panose="02020603050405020304" pitchFamily="18" charset="0"/>
              </a:rPr>
              <a:t>est functions gives even comparison with known minima for OA selection</a:t>
            </a:r>
          </a:p>
        </p:txBody>
      </p:sp>
      <p:grpSp>
        <p:nvGrpSpPr>
          <p:cNvPr id="24" name="Group 23">
            <a:extLst>
              <a:ext uri="{FF2B5EF4-FFF2-40B4-BE49-F238E27FC236}">
                <a16:creationId xmlns:a16="http://schemas.microsoft.com/office/drawing/2014/main" id="{6F8206B0-EF94-5E9C-1599-D886DB2CE0B5}"/>
              </a:ext>
            </a:extLst>
          </p:cNvPr>
          <p:cNvGrpSpPr/>
          <p:nvPr/>
        </p:nvGrpSpPr>
        <p:grpSpPr>
          <a:xfrm>
            <a:off x="334810" y="796229"/>
            <a:ext cx="3294754" cy="4760633"/>
            <a:chOff x="334810" y="827402"/>
            <a:chExt cx="3294754" cy="4760633"/>
          </a:xfrm>
        </p:grpSpPr>
        <p:grpSp>
          <p:nvGrpSpPr>
            <p:cNvPr id="14" name="Group 13">
              <a:extLst>
                <a:ext uri="{FF2B5EF4-FFF2-40B4-BE49-F238E27FC236}">
                  <a16:creationId xmlns:a16="http://schemas.microsoft.com/office/drawing/2014/main" id="{9CDC40D0-92F6-7465-9441-C2002FE2C973}"/>
                </a:ext>
              </a:extLst>
            </p:cNvPr>
            <p:cNvGrpSpPr/>
            <p:nvPr/>
          </p:nvGrpSpPr>
          <p:grpSpPr>
            <a:xfrm>
              <a:off x="334811" y="2741623"/>
              <a:ext cx="3294753" cy="2504209"/>
              <a:chOff x="8828881" y="3009654"/>
              <a:chExt cx="2988728" cy="2271612"/>
            </a:xfrm>
          </p:grpSpPr>
          <p:pic>
            <p:nvPicPr>
              <p:cNvPr id="18" name="Picture 17" descr="Diagram&#10;&#10;Description automatically generated">
                <a:extLst>
                  <a:ext uri="{FF2B5EF4-FFF2-40B4-BE49-F238E27FC236}">
                    <a16:creationId xmlns:a16="http://schemas.microsoft.com/office/drawing/2014/main" id="{A947E0E2-A044-BA16-1446-0D5E9FC60C0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t="47550" b="4998"/>
              <a:stretch/>
            </p:blipFill>
            <p:spPr>
              <a:xfrm>
                <a:off x="8828881" y="3009654"/>
                <a:ext cx="2988728" cy="227161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2BE2F8-8F9F-D6C1-F606-1EE28BD26F44}"/>
                      </a:ext>
                    </a:extLst>
                  </p:cNvPr>
                  <p:cNvSpPr txBox="1"/>
                  <p:nvPr/>
                </p:nvSpPr>
                <p:spPr>
                  <a:xfrm>
                    <a:off x="9737525" y="3429000"/>
                    <a:ext cx="1988591" cy="393861"/>
                  </a:xfrm>
                  <a:prstGeom prst="rect">
                    <a:avLst/>
                  </a:prstGeom>
                  <a:solidFill>
                    <a:schemeClr val="bg1">
                      <a:alpha val="80000"/>
                    </a:schemeClr>
                  </a:solidFill>
                </p:spPr>
                <p:txBody>
                  <a:bodyPr wrap="square" lIns="0" tIns="0" rIns="0" bIns="0">
                    <a:spAutoFit/>
                  </a:bodyPr>
                  <a:lstStyle/>
                  <a:p>
                    <a:r>
                      <a:rPr lang="en-US" sz="1200" b="1" dirty="0">
                        <a:effectLst/>
                        <a:latin typeface="Times New Roman" panose="02020603050405020304" pitchFamily="18" charset="0"/>
                        <a:ea typeface="Malgun Gothic" panose="020B0503020000020004" pitchFamily="34" charset="-127"/>
                        <a:cs typeface="Times New Roman" panose="02020603050405020304" pitchFamily="18" charset="0"/>
                      </a:rPr>
                      <a:t>Global Minimum: </a:t>
                    </a:r>
                    <a14:m>
                      <m:oMath xmlns:m="http://schemas.openxmlformats.org/officeDocument/2006/math">
                        <m:r>
                          <a:rPr lang="en-US" sz="1200" i="1" smtClean="0">
                            <a:effectLst/>
                            <a:latin typeface="Cambria Math" panose="02040503050406030204" pitchFamily="18" charset="0"/>
                            <a:ea typeface="Malgun Gothic" panose="020B0503020000020004" pitchFamily="34" charset="-127"/>
                            <a:cs typeface="Times New Roman" panose="02020603050405020304" pitchFamily="18" charset="0"/>
                          </a:rPr>
                          <m:t>𝑓</m:t>
                        </m:r>
                        <m:d>
                          <m:dPr>
                            <m:ctrlPr>
                              <a:rPr lang="en-CA" sz="1200" i="1">
                                <a:effectLst/>
                                <a:latin typeface="Cambria Math" panose="02040503050406030204" pitchFamily="18" charset="0"/>
                                <a:cs typeface="Times New Roman" panose="02020603050405020304" pitchFamily="18" charset="0"/>
                              </a:rPr>
                            </m:ctrlPr>
                          </m:dPr>
                          <m:e>
                            <m:r>
                              <a:rPr lang="en-US" sz="1200" i="1">
                                <a:effectLst/>
                                <a:latin typeface="Cambria Math" panose="02040503050406030204" pitchFamily="18" charset="0"/>
                                <a:ea typeface="Malgun Gothic" panose="020B0503020000020004" pitchFamily="34" charset="-127"/>
                                <a:cs typeface="Times New Roman" panose="02020603050405020304" pitchFamily="18" charset="0"/>
                              </a:rPr>
                              <m:t>420.9687, 420.9687</m:t>
                            </m:r>
                          </m:e>
                        </m:d>
                        <m:r>
                          <a:rPr lang="en-US" sz="1200" i="1">
                            <a:effectLst/>
                            <a:latin typeface="Cambria Math" panose="02040503050406030204" pitchFamily="18" charset="0"/>
                            <a:ea typeface="Malgun Gothic" panose="020B0503020000020004" pitchFamily="34" charset="-127"/>
                            <a:cs typeface="Times New Roman" panose="02020603050405020304" pitchFamily="18" charset="0"/>
                          </a:rPr>
                          <m:t>=0</m:t>
                        </m:r>
                      </m:oMath>
                    </a14:m>
                    <a:endParaRPr lang="en-CA" sz="12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8D2BE2F8-8F9F-D6C1-F606-1EE28BD26F44}"/>
                      </a:ext>
                    </a:extLst>
                  </p:cNvPr>
                  <p:cNvSpPr txBox="1">
                    <a:spLocks noRot="1" noChangeAspect="1" noMove="1" noResize="1" noEditPoints="1" noAdjustHandles="1" noChangeArrowheads="1" noChangeShapeType="1" noTextEdit="1"/>
                  </p:cNvSpPr>
                  <p:nvPr/>
                </p:nvSpPr>
                <p:spPr>
                  <a:xfrm>
                    <a:off x="9737525" y="3429000"/>
                    <a:ext cx="1988591" cy="393861"/>
                  </a:xfrm>
                  <a:prstGeom prst="rect">
                    <a:avLst/>
                  </a:prstGeom>
                  <a:blipFill>
                    <a:blip r:embed="rId5"/>
                    <a:stretch>
                      <a:fillRect l="-4902" t="-13115" b="-16393"/>
                    </a:stretch>
                  </a:blipFill>
                </p:spPr>
                <p:txBody>
                  <a:bodyPr/>
                  <a:lstStyle/>
                  <a:p>
                    <a:r>
                      <a:rPr lang="en-CA">
                        <a:noFill/>
                      </a:rPr>
                      <a:t> </a:t>
                    </a:r>
                  </a:p>
                </p:txBody>
              </p:sp>
            </mc:Fallback>
          </mc:AlternateContent>
          <p:cxnSp>
            <p:nvCxnSpPr>
              <p:cNvPr id="5" name="Straight Arrow Connector 4">
                <a:extLst>
                  <a:ext uri="{FF2B5EF4-FFF2-40B4-BE49-F238E27FC236}">
                    <a16:creationId xmlns:a16="http://schemas.microsoft.com/office/drawing/2014/main" id="{D108E782-D5F6-4D24-0E32-0F65DED7B677}"/>
                  </a:ext>
                </a:extLst>
              </p:cNvPr>
              <p:cNvCxnSpPr>
                <a:cxnSpLocks/>
              </p:cNvCxnSpPr>
              <p:nvPr/>
            </p:nvCxnSpPr>
            <p:spPr>
              <a:xfrm flipV="1">
                <a:off x="10804849" y="3217069"/>
                <a:ext cx="665632" cy="2119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CAB9BBC-1F21-674C-1C55-0D952825F0C2}"/>
                </a:ext>
              </a:extLst>
            </p:cNvPr>
            <p:cNvSpPr txBox="1"/>
            <p:nvPr/>
          </p:nvSpPr>
          <p:spPr>
            <a:xfrm>
              <a:off x="334810" y="5187925"/>
              <a:ext cx="3294753"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16</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Depicts a surface and contour plot of the </a:t>
              </a:r>
              <a:r>
                <a:rPr lang="en-CA" sz="1000" dirty="0" err="1">
                  <a:effectLst/>
                  <a:latin typeface="Times New Roman" panose="02020603050405020304" pitchFamily="18" charset="0"/>
                  <a:ea typeface="Calibri" panose="020F0502020204030204" pitchFamily="34" charset="0"/>
                  <a:cs typeface="Times New Roman" panose="02020603050405020304" pitchFamily="18" charset="0"/>
                </a:rPr>
                <a:t>Schwefel</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Function and its global minima.</a:t>
              </a:r>
            </a:p>
          </p:txBody>
        </p:sp>
        <p:pic>
          <p:nvPicPr>
            <p:cNvPr id="22" name="Picture 21" descr="Chart, surface chart&#10;&#10;Description automatically generated">
              <a:extLst>
                <a:ext uri="{FF2B5EF4-FFF2-40B4-BE49-F238E27FC236}">
                  <a16:creationId xmlns:a16="http://schemas.microsoft.com/office/drawing/2014/main" id="{9BD72252-19E7-9051-8803-DC9BFED018D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1701" r="47896" b="7666"/>
            <a:stretch/>
          </p:blipFill>
          <p:spPr>
            <a:xfrm>
              <a:off x="829158" y="827402"/>
              <a:ext cx="2588710" cy="1820621"/>
            </a:xfrm>
            <a:prstGeom prst="rect">
              <a:avLst/>
            </a:prstGeom>
          </p:spPr>
        </p:pic>
        <p:sp>
          <p:nvSpPr>
            <p:cNvPr id="23" name="Rectangle 22">
              <a:extLst>
                <a:ext uri="{FF2B5EF4-FFF2-40B4-BE49-F238E27FC236}">
                  <a16:creationId xmlns:a16="http://schemas.microsoft.com/office/drawing/2014/main" id="{1668166A-EA2C-1C61-413F-8B90F5957826}"/>
                </a:ext>
              </a:extLst>
            </p:cNvPr>
            <p:cNvSpPr/>
            <p:nvPr/>
          </p:nvSpPr>
          <p:spPr>
            <a:xfrm>
              <a:off x="3246892" y="1584980"/>
              <a:ext cx="281811" cy="22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8" name="TextBox 27">
            <a:extLst>
              <a:ext uri="{FF2B5EF4-FFF2-40B4-BE49-F238E27FC236}">
                <a16:creationId xmlns:a16="http://schemas.microsoft.com/office/drawing/2014/main" id="{96D9F805-0EB5-EB15-B08F-41ECF3026FFE}"/>
              </a:ext>
            </a:extLst>
          </p:cNvPr>
          <p:cNvSpPr txBox="1"/>
          <p:nvPr/>
        </p:nvSpPr>
        <p:spPr>
          <a:xfrm>
            <a:off x="4485918" y="2167169"/>
            <a:ext cx="6876923"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a:t>
            </a:r>
            <a:r>
              <a:rPr lang="en-CA" sz="1200" cap="small" dirty="0">
                <a:latin typeface="Times New Roman" panose="02020603050405020304" pitchFamily="18" charset="0"/>
                <a:ea typeface="Calibri" panose="020F0502020204030204" pitchFamily="34" charset="0"/>
                <a:cs typeface="Times New Roman" panose="02020603050405020304" pitchFamily="18" charset="0"/>
              </a:rPr>
              <a:t>6.</a:t>
            </a: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 Optimization Algorithm Performance</a:t>
            </a:r>
          </a:p>
        </p:txBody>
      </p:sp>
    </p:spTree>
    <p:extLst>
      <p:ext uri="{BB962C8B-B14F-4D97-AF65-F5344CB8AC3E}">
        <p14:creationId xmlns:p14="http://schemas.microsoft.com/office/powerpoint/2010/main" val="3158324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Novel Hyperbolic Tangent Based Objective Functions</a:t>
            </a:r>
            <a:endParaRPr lang="en-CA" dirty="0"/>
          </a:p>
        </p:txBody>
      </p:sp>
      <p:pic>
        <p:nvPicPr>
          <p:cNvPr id="4" name="Picture 3" descr="Chart, diagram&#10;&#10;Description automatically generated">
            <a:extLst>
              <a:ext uri="{FF2B5EF4-FFF2-40B4-BE49-F238E27FC236}">
                <a16:creationId xmlns:a16="http://schemas.microsoft.com/office/drawing/2014/main" id="{C2E6D481-BF69-5BB5-547C-F503E61EC447}"/>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33118" y="862964"/>
            <a:ext cx="5216236" cy="2602806"/>
          </a:xfrm>
          <a:prstGeom prst="rect">
            <a:avLst/>
          </a:prstGeom>
        </p:spPr>
      </p:pic>
      <p:grpSp>
        <p:nvGrpSpPr>
          <p:cNvPr id="7" name="Group 6">
            <a:extLst>
              <a:ext uri="{FF2B5EF4-FFF2-40B4-BE49-F238E27FC236}">
                <a16:creationId xmlns:a16="http://schemas.microsoft.com/office/drawing/2014/main" id="{8E77B8A2-088E-1B35-FDD8-F0609F6A7BB5}"/>
              </a:ext>
            </a:extLst>
          </p:cNvPr>
          <p:cNvGrpSpPr/>
          <p:nvPr/>
        </p:nvGrpSpPr>
        <p:grpSpPr>
          <a:xfrm>
            <a:off x="377948" y="4602947"/>
            <a:ext cx="5400854" cy="484043"/>
            <a:chOff x="6214047" y="4561865"/>
            <a:chExt cx="5400854" cy="484043"/>
          </a:xfrm>
        </p:grpSpPr>
        <mc:AlternateContent xmlns:mc="http://schemas.openxmlformats.org/markup-compatibility/2006" xmlns:a14="http://schemas.microsoft.com/office/drawing/2010/main">
          <mc:Choice Requires="a14">
            <p:sp>
              <p:nvSpPr>
                <p:cNvPr id="23" name="TextBox 25">
                  <a:extLst>
                    <a:ext uri="{FF2B5EF4-FFF2-40B4-BE49-F238E27FC236}">
                      <a16:creationId xmlns:a16="http://schemas.microsoft.com/office/drawing/2014/main" id="{84B8406B-2ECB-AA55-83F7-34D0A28492B8}"/>
                    </a:ext>
                  </a:extLst>
                </p:cNvPr>
                <p:cNvSpPr txBox="1"/>
                <p:nvPr/>
              </p:nvSpPr>
              <p:spPr>
                <a:xfrm>
                  <a:off x="6214047" y="4561865"/>
                  <a:ext cx="4587346" cy="48404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𝑂𝐹</m:t>
                            </m:r>
                          </m:e>
                          <m:sub>
                            <m:r>
                              <a:rPr lang="en-US" sz="1400" b="0" i="1" smtClean="0">
                                <a:latin typeface="Cambria Math" panose="02040503050406030204" pitchFamily="18" charset="0"/>
                              </a:rPr>
                              <m:t>𝑙𝑜𝑠𝑠</m:t>
                            </m:r>
                          </m:sub>
                        </m:sSub>
                        <m:r>
                          <a:rPr lang="en-CA" sz="1400" i="1" smtClean="0">
                            <a:latin typeface="Cambria Math" panose="02040503050406030204" pitchFamily="18" charset="0"/>
                          </a:rPr>
                          <m:t>=</m:t>
                        </m:r>
                        <m:d>
                          <m:dPr>
                            <m:ctrlPr>
                              <a:rPr lang="en-CA" sz="1400" i="1" smtClean="0">
                                <a:latin typeface="Cambria Math" panose="02040503050406030204" pitchFamily="18" charset="0"/>
                              </a:rPr>
                            </m:ctrlPr>
                          </m:dPr>
                          <m:e>
                            <m:sSub>
                              <m:sSubPr>
                                <m:ctrlPr>
                                  <a:rPr lang="en-CA"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𝐵𝑖𝑎𝑠</m:t>
                                </m:r>
                              </m:sub>
                            </m:sSub>
                          </m:e>
                        </m:d>
                        <m:r>
                          <a:rPr lang="en-CA" sz="1400" i="1" smtClean="0">
                            <a:latin typeface="Cambria Math" panose="02040503050406030204" pitchFamily="18" charset="0"/>
                            <a:ea typeface="Cambria Math" panose="02040503050406030204" pitchFamily="18" charset="0"/>
                          </a:rPr>
                          <m:t>×</m:t>
                        </m:r>
                        <m:d>
                          <m:dPr>
                            <m:ctrlPr>
                              <a:rPr lang="en-CA" sz="140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tanh</m:t>
                                </m:r>
                              </m:fName>
                              <m:e>
                                <m:d>
                                  <m:dPr>
                                    <m:ctrlPr>
                                      <a:rPr lang="en-US" sz="1400" b="0" i="1" smtClean="0">
                                        <a:latin typeface="Cambria Math" panose="02040503050406030204" pitchFamily="18" charset="0"/>
                                        <a:ea typeface="Cambria Math" panose="02040503050406030204" pitchFamily="18" charset="0"/>
                                      </a:rPr>
                                    </m:ctrlPr>
                                  </m:dPr>
                                  <m:e>
                                    <m:sSub>
                                      <m:sSubPr>
                                        <m:ctrlPr>
                                          <a:rPr lang="en-CA" sz="1400" i="1">
                                            <a:latin typeface="Cambria Math" panose="02040503050406030204" pitchFamily="18" charset="0"/>
                                          </a:rPr>
                                        </m:ctrlPr>
                                      </m:sSubPr>
                                      <m:e>
                                        <m:r>
                                          <a:rPr lang="en-US" sz="1400" i="1">
                                            <a:latin typeface="Cambria Math" panose="02040503050406030204" pitchFamily="18" charset="0"/>
                                          </a:rPr>
                                          <m:t>𝐾</m:t>
                                        </m:r>
                                      </m:e>
                                      <m:sub>
                                        <m:r>
                                          <a:rPr lang="en-US" sz="1400" b="0" i="1" smtClean="0">
                                            <a:latin typeface="Cambria Math" panose="02040503050406030204" pitchFamily="18" charset="0"/>
                                          </a:rPr>
                                          <m:t>𝑙𝑜𝑠𝑠</m:t>
                                        </m:r>
                                      </m:sub>
                                    </m:sSub>
                                    <m:r>
                                      <a:rPr lang="en-US" sz="1400" i="1">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sSub>
                                              <m:sSubPr>
                                                <m:ctrlPr>
                                                  <a:rPr lang="en-CA" sz="1400" i="1">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𝑙𝑜𝑠𝑠</m:t>
                                                </m:r>
                                              </m:sub>
                                            </m:sSub>
                                            <m:r>
                                              <a:rPr lang="en-US" sz="1400" i="1">
                                                <a:latin typeface="Cambria Math" panose="02040503050406030204" pitchFamily="18" charset="0"/>
                                              </a:rPr>
                                              <m:t>−</m:t>
                                            </m:r>
                                            <m:sSub>
                                              <m:sSubPr>
                                                <m:ctrlPr>
                                                  <a:rPr lang="en-CA" sz="1400" i="1">
                                                    <a:latin typeface="Cambria Math" panose="02040503050406030204" pitchFamily="18" charset="0"/>
                                                  </a:rPr>
                                                </m:ctrlPr>
                                              </m:sSubPr>
                                              <m:e>
                                                <m:r>
                                                  <a:rPr lang="en-US" sz="1400" b="0" i="1" smtClean="0">
                                                    <a:latin typeface="Cambria Math" panose="02040503050406030204" pitchFamily="18" charset="0"/>
                                                  </a:rPr>
                                                  <m:t>𝑃</m:t>
                                                </m:r>
                                              </m:e>
                                              <m:sub>
                                                <m:r>
                                                  <a:rPr lang="en-US" sz="1400" i="1">
                                                    <a:latin typeface="Cambria Math" panose="02040503050406030204" pitchFamily="18" charset="0"/>
                                                  </a:rPr>
                                                  <m:t>𝐵𝑎𝑠𝑒</m:t>
                                                </m:r>
                                                <m:r>
                                                  <a:rPr lang="en-US" sz="1400" b="0" i="1" smtClean="0">
                                                    <a:latin typeface="Cambria Math" panose="02040503050406030204" pitchFamily="18" charset="0"/>
                                                  </a:rPr>
                                                  <m:t> </m:t>
                                                </m:r>
                                                <m:r>
                                                  <a:rPr lang="en-US" sz="1400" b="0" i="1" smtClean="0">
                                                    <a:latin typeface="Cambria Math" panose="02040503050406030204" pitchFamily="18" charset="0"/>
                                                  </a:rPr>
                                                  <m:t>𝑙𝑜𝑠𝑠</m:t>
                                                </m:r>
                                              </m:sub>
                                            </m:sSub>
                                          </m:num>
                                          <m:den>
                                            <m:sSub>
                                              <m:sSubPr>
                                                <m:ctrlPr>
                                                  <a:rPr lang="en-CA" sz="1400" i="1">
                                                    <a:latin typeface="Cambria Math" panose="02040503050406030204" pitchFamily="18" charset="0"/>
                                                  </a:rPr>
                                                </m:ctrlPr>
                                              </m:sSubPr>
                                              <m:e>
                                                <m:r>
                                                  <a:rPr lang="en-US" sz="1400" b="0" i="1" smtClean="0">
                                                    <a:latin typeface="Cambria Math" panose="02040503050406030204" pitchFamily="18" charset="0"/>
                                                  </a:rPr>
                                                  <m:t>𝑃</m:t>
                                                </m:r>
                                              </m:e>
                                              <m:sub>
                                                <m:r>
                                                  <a:rPr lang="en-US" sz="1400" i="1">
                                                    <a:latin typeface="Cambria Math" panose="02040503050406030204" pitchFamily="18" charset="0"/>
                                                  </a:rPr>
                                                  <m:t>𝐵𝑎𝑠𝑒</m:t>
                                                </m:r>
                                                <m:r>
                                                  <a:rPr lang="en-US" sz="1400" b="0" i="1" smtClean="0">
                                                    <a:latin typeface="Cambria Math" panose="02040503050406030204" pitchFamily="18" charset="0"/>
                                                  </a:rPr>
                                                  <m:t> </m:t>
                                                </m:r>
                                                <m:r>
                                                  <a:rPr lang="en-US" sz="1400" b="0" i="1" smtClean="0">
                                                    <a:latin typeface="Cambria Math" panose="02040503050406030204" pitchFamily="18" charset="0"/>
                                                  </a:rPr>
                                                  <m:t>𝑙𝑜𝑠𝑠</m:t>
                                                </m:r>
                                              </m:sub>
                                            </m:sSub>
                                          </m:den>
                                        </m:f>
                                      </m:e>
                                    </m:d>
                                  </m:e>
                                </m:d>
                              </m:e>
                            </m:func>
                          </m:e>
                        </m:d>
                      </m:oMath>
                    </m:oMathPara>
                  </a14:m>
                  <a:endParaRPr lang="en-CA" sz="1400" dirty="0"/>
                </a:p>
              </p:txBody>
            </p:sp>
          </mc:Choice>
          <mc:Fallback xmlns="">
            <p:sp>
              <p:nvSpPr>
                <p:cNvPr id="23" name="TextBox 25">
                  <a:extLst>
                    <a:ext uri="{FF2B5EF4-FFF2-40B4-BE49-F238E27FC236}">
                      <a16:creationId xmlns:a16="http://schemas.microsoft.com/office/drawing/2014/main" id="{84B8406B-2ECB-AA55-83F7-34D0A28492B8}"/>
                    </a:ext>
                  </a:extLst>
                </p:cNvPr>
                <p:cNvSpPr txBox="1">
                  <a:spLocks noRot="1" noChangeAspect="1" noMove="1" noResize="1" noEditPoints="1" noAdjustHandles="1" noChangeArrowheads="1" noChangeShapeType="1" noTextEdit="1"/>
                </p:cNvSpPr>
                <p:nvPr/>
              </p:nvSpPr>
              <p:spPr>
                <a:xfrm>
                  <a:off x="6214047" y="4561865"/>
                  <a:ext cx="4587346" cy="484043"/>
                </a:xfrm>
                <a:prstGeom prst="rect">
                  <a:avLst/>
                </a:prstGeom>
                <a:blipFill>
                  <a:blip r:embed="rId5"/>
                  <a:stretch>
                    <a:fillRect l="-398" b="-3797"/>
                  </a:stretch>
                </a:blipFill>
              </p:spPr>
              <p:txBody>
                <a:bodyPr/>
                <a:lstStyle/>
                <a:p>
                  <a:r>
                    <a:rPr lang="en-CA">
                      <a:noFill/>
                    </a:rPr>
                    <a:t> </a:t>
                  </a:r>
                </a:p>
              </p:txBody>
            </p:sp>
          </mc:Fallback>
        </mc:AlternateContent>
        <p:sp>
          <p:nvSpPr>
            <p:cNvPr id="24" name="TextBox 23">
              <a:extLst>
                <a:ext uri="{FF2B5EF4-FFF2-40B4-BE49-F238E27FC236}">
                  <a16:creationId xmlns:a16="http://schemas.microsoft.com/office/drawing/2014/main" id="{2DB9FCA8-26CB-0AF7-D92D-6CF6E012D678}"/>
                </a:ext>
              </a:extLst>
            </p:cNvPr>
            <p:cNvSpPr txBox="1"/>
            <p:nvPr/>
          </p:nvSpPr>
          <p:spPr>
            <a:xfrm>
              <a:off x="11143846" y="4649998"/>
              <a:ext cx="47105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EACA1A18-0697-B66A-2E56-912F173C5FA9}"/>
              </a:ext>
            </a:extLst>
          </p:cNvPr>
          <p:cNvGrpSpPr/>
          <p:nvPr/>
        </p:nvGrpSpPr>
        <p:grpSpPr>
          <a:xfrm>
            <a:off x="377948" y="3988527"/>
            <a:ext cx="5425263" cy="484043"/>
            <a:chOff x="571022" y="4561865"/>
            <a:chExt cx="5425263" cy="484043"/>
          </a:xfrm>
        </p:grpSpPr>
        <mc:AlternateContent xmlns:mc="http://schemas.openxmlformats.org/markup-compatibility/2006" xmlns:a14="http://schemas.microsoft.com/office/drawing/2010/main">
          <mc:Choice Requires="a14">
            <p:sp>
              <p:nvSpPr>
                <p:cNvPr id="22" name="TextBox 24">
                  <a:extLst>
                    <a:ext uri="{FF2B5EF4-FFF2-40B4-BE49-F238E27FC236}">
                      <a16:creationId xmlns:a16="http://schemas.microsoft.com/office/drawing/2014/main" id="{12010B82-99F6-D324-72E9-F844B6DF0D9C}"/>
                    </a:ext>
                  </a:extLst>
                </p:cNvPr>
                <p:cNvSpPr txBox="1"/>
                <p:nvPr/>
              </p:nvSpPr>
              <p:spPr>
                <a:xfrm>
                  <a:off x="571022" y="4561865"/>
                  <a:ext cx="4487062" cy="48404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𝑂𝐹</m:t>
                            </m:r>
                          </m:e>
                          <m:sub>
                            <m:r>
                              <a:rPr lang="en-US" sz="1400" b="0" i="1" smtClean="0">
                                <a:latin typeface="Cambria Math" panose="02040503050406030204" pitchFamily="18" charset="0"/>
                              </a:rPr>
                              <m:t>𝑡𝑜𝑟</m:t>
                            </m:r>
                          </m:sub>
                        </m:sSub>
                        <m:r>
                          <a:rPr lang="en-CA" sz="1400" i="1" smtClean="0">
                            <a:latin typeface="Cambria Math" panose="02040503050406030204" pitchFamily="18" charset="0"/>
                          </a:rPr>
                          <m:t>=</m:t>
                        </m:r>
                        <m:d>
                          <m:dPr>
                            <m:ctrlPr>
                              <a:rPr lang="en-CA" sz="1400" i="1" smtClean="0">
                                <a:latin typeface="Cambria Math" panose="02040503050406030204" pitchFamily="18" charset="0"/>
                              </a:rPr>
                            </m:ctrlPr>
                          </m:dPr>
                          <m:e>
                            <m:r>
                              <a:rPr lang="en-US" sz="1400" i="1">
                                <a:latin typeface="Cambria Math" panose="02040503050406030204" pitchFamily="18" charset="0"/>
                              </a:rPr>
                              <m:t>1−</m:t>
                            </m:r>
                            <m:sSub>
                              <m:sSubPr>
                                <m:ctrlPr>
                                  <a:rPr lang="en-CA"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𝐵𝑖𝑎𝑠</m:t>
                                </m:r>
                              </m:sub>
                            </m:sSub>
                          </m:e>
                        </m:d>
                        <m:r>
                          <a:rPr lang="en-CA" sz="1400" i="1" smtClean="0">
                            <a:latin typeface="Cambria Math" panose="02040503050406030204" pitchFamily="18" charset="0"/>
                            <a:ea typeface="Cambria Math" panose="02040503050406030204" pitchFamily="18" charset="0"/>
                          </a:rPr>
                          <m:t>×</m:t>
                        </m:r>
                        <m:d>
                          <m:dPr>
                            <m:ctrlPr>
                              <a:rPr lang="en-CA" sz="140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tanh</m:t>
                                </m:r>
                              </m:fName>
                              <m:e>
                                <m:d>
                                  <m:dPr>
                                    <m:ctrlPr>
                                      <a:rPr lang="en-US" sz="1400" b="0" i="1" smtClean="0">
                                        <a:latin typeface="Cambria Math" panose="02040503050406030204" pitchFamily="18" charset="0"/>
                                        <a:ea typeface="Cambria Math" panose="02040503050406030204" pitchFamily="18" charset="0"/>
                                      </a:rPr>
                                    </m:ctrlPr>
                                  </m:dPr>
                                  <m:e>
                                    <m:sSub>
                                      <m:sSubPr>
                                        <m:ctrlPr>
                                          <a:rPr lang="en-CA"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𝑡𝑜𝑟</m:t>
                                        </m:r>
                                      </m:sub>
                                    </m:sSub>
                                    <m:r>
                                      <a:rPr lang="en-US" sz="1400" i="1">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sSub>
                                              <m:sSubPr>
                                                <m:ctrlPr>
                                                  <a:rPr lang="en-CA"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𝑜𝑢𝑡</m:t>
                                                </m:r>
                                              </m:sub>
                                            </m:sSub>
                                            <m:r>
                                              <a:rPr lang="en-US" sz="1400" i="1">
                                                <a:latin typeface="Cambria Math" panose="02040503050406030204" pitchFamily="18" charset="0"/>
                                              </a:rPr>
                                              <m:t>−</m:t>
                                            </m:r>
                                            <m:sSub>
                                              <m:sSubPr>
                                                <m:ctrlPr>
                                                  <a:rPr lang="en-CA"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𝐵𝑎𝑠𝑒</m:t>
                                                </m:r>
                                              </m:sub>
                                            </m:sSub>
                                          </m:num>
                                          <m:den>
                                            <m:sSub>
                                              <m:sSubPr>
                                                <m:ctrlPr>
                                                  <a:rPr lang="en-CA"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𝐵𝑎𝑠𝑒</m:t>
                                                </m:r>
                                              </m:sub>
                                            </m:sSub>
                                          </m:den>
                                        </m:f>
                                      </m:e>
                                    </m:d>
                                  </m:e>
                                </m:d>
                              </m:e>
                            </m:func>
                          </m:e>
                        </m:d>
                      </m:oMath>
                    </m:oMathPara>
                  </a14:m>
                  <a:endParaRPr lang="en-CA" sz="1400" dirty="0"/>
                </a:p>
              </p:txBody>
            </p:sp>
          </mc:Choice>
          <mc:Fallback xmlns="">
            <p:sp>
              <p:nvSpPr>
                <p:cNvPr id="22" name="TextBox 24">
                  <a:extLst>
                    <a:ext uri="{FF2B5EF4-FFF2-40B4-BE49-F238E27FC236}">
                      <a16:creationId xmlns:a16="http://schemas.microsoft.com/office/drawing/2014/main" id="{12010B82-99F6-D324-72E9-F844B6DF0D9C}"/>
                    </a:ext>
                  </a:extLst>
                </p:cNvPr>
                <p:cNvSpPr txBox="1">
                  <a:spLocks noRot="1" noChangeAspect="1" noMove="1" noResize="1" noEditPoints="1" noAdjustHandles="1" noChangeArrowheads="1" noChangeShapeType="1" noTextEdit="1"/>
                </p:cNvSpPr>
                <p:nvPr/>
              </p:nvSpPr>
              <p:spPr>
                <a:xfrm>
                  <a:off x="571022" y="4561865"/>
                  <a:ext cx="4487062" cy="484043"/>
                </a:xfrm>
                <a:prstGeom prst="rect">
                  <a:avLst/>
                </a:prstGeom>
                <a:blipFill>
                  <a:blip r:embed="rId6"/>
                  <a:stretch>
                    <a:fillRect l="-408" b="-3797"/>
                  </a:stretch>
                </a:blipFill>
              </p:spPr>
              <p:txBody>
                <a:bodyPr/>
                <a:lstStyle/>
                <a:p>
                  <a:r>
                    <a:rPr lang="en-CA">
                      <a:noFill/>
                    </a:rPr>
                    <a:t> </a:t>
                  </a:r>
                </a:p>
              </p:txBody>
            </p:sp>
          </mc:Fallback>
        </mc:AlternateContent>
        <p:sp>
          <p:nvSpPr>
            <p:cNvPr id="25" name="TextBox 24">
              <a:extLst>
                <a:ext uri="{FF2B5EF4-FFF2-40B4-BE49-F238E27FC236}">
                  <a16:creationId xmlns:a16="http://schemas.microsoft.com/office/drawing/2014/main" id="{3359EF87-99C7-7B3F-AAAF-5F1D186DF9CB}"/>
                </a:ext>
              </a:extLst>
            </p:cNvPr>
            <p:cNvSpPr txBox="1"/>
            <p:nvPr/>
          </p:nvSpPr>
          <p:spPr>
            <a:xfrm>
              <a:off x="5525230" y="4649998"/>
              <a:ext cx="47105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BF1AFA57-CC37-2D44-8E55-3402F551897C}"/>
              </a:ext>
            </a:extLst>
          </p:cNvPr>
          <p:cNvSpPr txBox="1"/>
          <p:nvPr/>
        </p:nvSpPr>
        <p:spPr>
          <a:xfrm>
            <a:off x="1779215" y="5432289"/>
            <a:ext cx="8803886" cy="707886"/>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Novel hyperbolic tangent based OFs eliminate bias between multiple objectives ensuring global solution yields greatest overall improvement possible. </a:t>
            </a:r>
            <a:endParaRPr lang="en-CA" sz="2000" dirty="0">
              <a:latin typeface="Times New Roman" panose="02020603050405020304" pitchFamily="18" charset="0"/>
              <a:cs typeface="Times New Roman" panose="02020603050405020304" pitchFamily="18" charset="0"/>
            </a:endParaRPr>
          </a:p>
        </p:txBody>
      </p:sp>
      <p:pic>
        <p:nvPicPr>
          <p:cNvPr id="5" name="Picture 4" descr="Chart, line chart&#10;&#10;Description automatically generated">
            <a:extLst>
              <a:ext uri="{FF2B5EF4-FFF2-40B4-BE49-F238E27FC236}">
                <a16:creationId xmlns:a16="http://schemas.microsoft.com/office/drawing/2014/main" id="{DB979EEB-A1C2-3E08-765F-C8EBA5E661FE}"/>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tretch>
            <a:fillRect/>
          </a:stretch>
        </p:blipFill>
        <p:spPr>
          <a:xfrm>
            <a:off x="6181158" y="735015"/>
            <a:ext cx="5833070" cy="3876298"/>
          </a:xfrm>
          <a:prstGeom prst="rect">
            <a:avLst/>
          </a:prstGeom>
        </p:spPr>
      </p:pic>
      <p:sp>
        <p:nvSpPr>
          <p:cNvPr id="15" name="TextBox 14">
            <a:extLst>
              <a:ext uri="{FF2B5EF4-FFF2-40B4-BE49-F238E27FC236}">
                <a16:creationId xmlns:a16="http://schemas.microsoft.com/office/drawing/2014/main" id="{C690BBB0-2103-CC59-1C3F-280AB7CAD664}"/>
              </a:ext>
            </a:extLst>
          </p:cNvPr>
          <p:cNvSpPr txBox="1"/>
          <p:nvPr/>
        </p:nvSpPr>
        <p:spPr>
          <a:xfrm>
            <a:off x="6181158" y="4557795"/>
            <a:ext cx="5833070" cy="553998"/>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18. Test points A to F have been placed to demonstrate resilience to function bias. (a) Depicts the hyperbolic tangent-based torque OF defined by (</a:t>
            </a:r>
            <a:r>
              <a:rPr lang="en-CA" sz="1000" dirty="0">
                <a:latin typeface="Times New Roman" panose="02020603050405020304" pitchFamily="18" charset="0"/>
                <a:ea typeface="Calibri" panose="020F0502020204030204" pitchFamily="34" charset="0"/>
                <a:cs typeface="Times New Roman" panose="02020603050405020304" pitchFamily="18" charset="0"/>
              </a:rPr>
              <a:t>5</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(b) Plots the hyperbolic tangent-based total loss OF defined by (</a:t>
            </a:r>
            <a:r>
              <a:rPr lang="en-CA" sz="1000" dirty="0">
                <a:latin typeface="Times New Roman" panose="02020603050405020304" pitchFamily="18" charset="0"/>
                <a:ea typeface="Calibri" panose="020F0502020204030204" pitchFamily="34" charset="0"/>
                <a:cs typeface="Times New Roman" panose="02020603050405020304" pitchFamily="18" charset="0"/>
              </a:rPr>
              <a:t>6</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16" name="TextBox 15">
            <a:extLst>
              <a:ext uri="{FF2B5EF4-FFF2-40B4-BE49-F238E27FC236}">
                <a16:creationId xmlns:a16="http://schemas.microsoft.com/office/drawing/2014/main" id="{07532340-C2D2-C9E8-A522-616D729C9610}"/>
              </a:ext>
            </a:extLst>
          </p:cNvPr>
          <p:cNvSpPr txBox="1"/>
          <p:nvPr/>
        </p:nvSpPr>
        <p:spPr>
          <a:xfrm>
            <a:off x="433118" y="3366654"/>
            <a:ext cx="5216236"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17. Novel hyperbolic tangent based OFs allow </a:t>
            </a:r>
            <a:r>
              <a:rPr lang="en-CA" sz="1000" dirty="0">
                <a:latin typeface="Times New Roman" panose="02020603050405020304" pitchFamily="18" charset="0"/>
                <a:ea typeface="Calibri" panose="020F0502020204030204" pitchFamily="34" charset="0"/>
                <a:cs typeface="Times New Roman" panose="02020603050405020304" pitchFamily="18" charset="0"/>
              </a:rPr>
              <a:t>optimizer to easily tune fitness score range and transition region based on optimization problem.</a:t>
            </a:r>
            <a:endParaRPr lang="en-CA"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0184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2949B55-5437-6452-6272-AD77FA19AF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1060" y="834022"/>
            <a:ext cx="5424670" cy="4931112"/>
          </a:xfrm>
          <a:prstGeom prst="rect">
            <a:avLst/>
          </a:prstGeom>
        </p:spPr>
      </p:pic>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Modified Adaptive Restart Genetic Algorithm</a:t>
            </a:r>
          </a:p>
        </p:txBody>
      </p:sp>
      <p:sp>
        <p:nvSpPr>
          <p:cNvPr id="4" name="Content Placeholder 2"/>
          <p:cNvSpPr txBox="1">
            <a:spLocks/>
          </p:cNvSpPr>
          <p:nvPr/>
        </p:nvSpPr>
        <p:spPr>
          <a:xfrm>
            <a:off x="140493" y="1056653"/>
            <a:ext cx="6265622" cy="2447426"/>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defRPr/>
            </a:pPr>
            <a:r>
              <a:rPr lang="en-US" sz="1800" b="1" dirty="0">
                <a:solidFill>
                  <a:prstClr val="black"/>
                </a:solidFill>
                <a:latin typeface="Times New Roman" panose="02020603050405020304" pitchFamily="18" charset="0"/>
                <a:cs typeface="Times New Roman" panose="02020603050405020304" pitchFamily="18" charset="0"/>
              </a:rPr>
              <a:t>Benefits of Adaptive Restart GAs</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Enhances resistance to stalling and local solutions </a:t>
            </a:r>
            <a:r>
              <a:rPr lang="en-US" sz="1800" baseline="30000" dirty="0">
                <a:solidFill>
                  <a:prstClr val="black"/>
                </a:solidFill>
                <a:latin typeface="Times New Roman" panose="02020603050405020304" pitchFamily="18" charset="0"/>
                <a:cs typeface="Times New Roman" panose="02020603050405020304" pitchFamily="18" charset="0"/>
              </a:rPr>
              <a:t>[24]</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Reduced function tolerance without sacrificing solution quality</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GA intelligently reduces search space around best-known solution </a:t>
            </a:r>
            <a:r>
              <a:rPr lang="en-US" sz="1800" baseline="30000" dirty="0">
                <a:solidFill>
                  <a:prstClr val="black"/>
                </a:solidFill>
                <a:latin typeface="Times New Roman" panose="02020603050405020304" pitchFamily="18" charset="0"/>
                <a:cs typeface="Times New Roman" panose="02020603050405020304" pitchFamily="18" charset="0"/>
              </a:rPr>
              <a:t>[25]</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Increases confidence in resulting global optimal solution</a:t>
            </a:r>
          </a:p>
        </p:txBody>
      </p:sp>
      <p:sp>
        <p:nvSpPr>
          <p:cNvPr id="56" name="TextBox 55">
            <a:extLst>
              <a:ext uri="{FF2B5EF4-FFF2-40B4-BE49-F238E27FC236}">
                <a16:creationId xmlns:a16="http://schemas.microsoft.com/office/drawing/2014/main" id="{EF3AA15C-DFE1-4EF6-891F-871C9EE74F71}"/>
              </a:ext>
            </a:extLst>
          </p:cNvPr>
          <p:cNvSpPr txBox="1"/>
          <p:nvPr/>
        </p:nvSpPr>
        <p:spPr>
          <a:xfrm>
            <a:off x="274501" y="5297744"/>
            <a:ext cx="5997605" cy="707886"/>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Adaptive Restart increases solution quality, resilience to stalling and local solutions and low OA run times.</a:t>
            </a:r>
            <a:endParaRPr lang="en-CA" sz="20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4C5233E6-23A2-AFAF-AA1F-B7076AB015F1}"/>
              </a:ext>
            </a:extLst>
          </p:cNvPr>
          <p:cNvGrpSpPr/>
          <p:nvPr/>
        </p:nvGrpSpPr>
        <p:grpSpPr>
          <a:xfrm>
            <a:off x="140493" y="3832410"/>
            <a:ext cx="6307878" cy="940681"/>
            <a:chOff x="140493" y="4396270"/>
            <a:chExt cx="6307878" cy="94068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687137-BCC8-6023-BAD7-AE70C7C8F694}"/>
                    </a:ext>
                  </a:extLst>
                </p:cNvPr>
                <p:cNvSpPr txBox="1"/>
                <p:nvPr/>
              </p:nvSpPr>
              <p:spPr>
                <a:xfrm>
                  <a:off x="140493" y="4396270"/>
                  <a:ext cx="5663148" cy="4131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400" i="1" smtClean="0">
                                <a:solidFill>
                                  <a:srgbClr val="836967"/>
                                </a:solidFill>
                                <a:latin typeface="Cambria Math" panose="02040503050406030204" pitchFamily="18" charset="0"/>
                              </a:rPr>
                            </m:ctrlPr>
                          </m:sSubPr>
                          <m:e>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𝐿</m:t>
                                </m:r>
                              </m:e>
                              <m:sub>
                                <m:r>
                                  <a:rPr lang="en-CA" sz="1400" i="1">
                                    <a:latin typeface="Cambria Math" panose="02040503050406030204" pitchFamily="18" charset="0"/>
                                  </a:rPr>
                                  <m:t>𝑢𝑏</m:t>
                                </m:r>
                              </m:sub>
                            </m:sSub>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e>
                        </m:d>
                        <m:r>
                          <a:rPr lang="en-CA" sz="1400" i="0">
                            <a:latin typeface="Cambria Math" panose="02040503050406030204" pitchFamily="18" charset="0"/>
                          </a:rPr>
                          <m:t>=</m:t>
                        </m:r>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𝑐</m:t>
                            </m:r>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r>
                              <a:rPr lang="en-CA" sz="1400" i="0">
                                <a:latin typeface="Cambria Math" panose="02040503050406030204" pitchFamily="18" charset="0"/>
                              </a:rPr>
                              <m:t>−1</m:t>
                            </m:r>
                          </m:e>
                        </m:d>
                        <m:r>
                          <a:rPr lang="en-CA" sz="1400" i="0">
                            <a:latin typeface="Cambria Math" panose="02040503050406030204" pitchFamily="18" charset="0"/>
                          </a:rPr>
                          <m:t>+</m:t>
                        </m:r>
                        <m:d>
                          <m:dPr>
                            <m:ctrlPr>
                              <a:rPr lang="en-CA" sz="1400" i="1">
                                <a:solidFill>
                                  <a:srgbClr val="836967"/>
                                </a:solidFill>
                                <a:latin typeface="Cambria Math" panose="02040503050406030204" pitchFamily="18" charset="0"/>
                              </a:rPr>
                            </m:ctrlPr>
                          </m:dPr>
                          <m:e>
                            <m:r>
                              <a:rPr lang="en-CA" sz="1400" i="0">
                                <a:latin typeface="Cambria Math" panose="02040503050406030204" pitchFamily="18" charset="0"/>
                              </a:rPr>
                              <m:t>1−</m:t>
                            </m:r>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𝐾</m:t>
                                </m:r>
                              </m:e>
                              <m:sub>
                                <m:r>
                                  <a:rPr lang="en-CA" sz="1400" i="1">
                                    <a:latin typeface="Cambria Math" panose="02040503050406030204" pitchFamily="18" charset="0"/>
                                  </a:rPr>
                                  <m:t>𝑟𝑒𝑑</m:t>
                                </m:r>
                              </m:sub>
                            </m:sSub>
                          </m:e>
                        </m:d>
                        <m:r>
                          <a:rPr lang="en-CA" sz="1400" i="0">
                            <a:latin typeface="Cambria Math" panose="02040503050406030204" pitchFamily="18" charset="0"/>
                          </a:rPr>
                          <m:t>×</m:t>
                        </m:r>
                        <m:d>
                          <m:dPr>
                            <m:begChr m:val="|"/>
                            <m:endChr m:val="|"/>
                            <m:ctrlPr>
                              <a:rPr lang="en-CA" sz="1400" i="1">
                                <a:solidFill>
                                  <a:srgbClr val="836967"/>
                                </a:solidFill>
                                <a:latin typeface="Cambria Math" panose="02040503050406030204" pitchFamily="18" charset="0"/>
                              </a:rPr>
                            </m:ctrlPr>
                          </m:dPr>
                          <m:e>
                            <m:sSub>
                              <m:sSubPr>
                                <m:ctrlPr>
                                  <a:rPr lang="en-CA" sz="1400" i="1">
                                    <a:solidFill>
                                      <a:srgbClr val="836967"/>
                                    </a:solidFill>
                                    <a:latin typeface="Cambria Math" panose="02040503050406030204" pitchFamily="18" charset="0"/>
                                  </a:rPr>
                                </m:ctrlPr>
                              </m:sSubPr>
                              <m:e>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𝐿</m:t>
                                    </m:r>
                                  </m:e>
                                  <m:sub>
                                    <m:r>
                                      <a:rPr lang="en-CA" sz="1400" i="1">
                                        <a:latin typeface="Cambria Math" panose="02040503050406030204" pitchFamily="18" charset="0"/>
                                      </a:rPr>
                                      <m:t>𝑢𝑏</m:t>
                                    </m:r>
                                  </m:sub>
                                </m:sSub>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r>
                                  <a:rPr lang="en-CA" sz="1400" i="0">
                                    <a:latin typeface="Cambria Math" panose="02040503050406030204" pitchFamily="18" charset="0"/>
                                  </a:rPr>
                                  <m:t>−1</m:t>
                                </m:r>
                              </m:e>
                            </m:d>
                            <m:r>
                              <a:rPr lang="en-CA" sz="1400" i="0">
                                <a:latin typeface="Cambria Math" panose="02040503050406030204" pitchFamily="18" charset="0"/>
                              </a:rPr>
                              <m:t>−</m:t>
                            </m:r>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𝑐</m:t>
                                </m:r>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r>
                                  <a:rPr lang="en-CA" sz="1400" i="0">
                                    <a:latin typeface="Cambria Math" panose="02040503050406030204" pitchFamily="18" charset="0"/>
                                  </a:rPr>
                                  <m:t>−1</m:t>
                                </m:r>
                              </m:e>
                            </m:d>
                          </m:e>
                        </m:d>
                      </m:oMath>
                    </m:oMathPara>
                  </a14:m>
                  <a:endParaRPr lang="en-CA" sz="1400" dirty="0"/>
                </a:p>
              </p:txBody>
            </p:sp>
          </mc:Choice>
          <mc:Fallback xmlns="">
            <p:sp>
              <p:nvSpPr>
                <p:cNvPr id="9" name="TextBox 8">
                  <a:extLst>
                    <a:ext uri="{FF2B5EF4-FFF2-40B4-BE49-F238E27FC236}">
                      <a16:creationId xmlns:a16="http://schemas.microsoft.com/office/drawing/2014/main" id="{05687137-BCC8-6023-BAD7-AE70C7C8F694}"/>
                    </a:ext>
                  </a:extLst>
                </p:cNvPr>
                <p:cNvSpPr txBox="1">
                  <a:spLocks noRot="1" noChangeAspect="1" noMove="1" noResize="1" noEditPoints="1" noAdjustHandles="1" noChangeArrowheads="1" noChangeShapeType="1" noTextEdit="1"/>
                </p:cNvSpPr>
                <p:nvPr/>
              </p:nvSpPr>
              <p:spPr>
                <a:xfrm>
                  <a:off x="140493" y="4396270"/>
                  <a:ext cx="5663148" cy="413190"/>
                </a:xfrm>
                <a:prstGeom prst="rect">
                  <a:avLst/>
                </a:prstGeom>
                <a:blipFill>
                  <a:blip r:embed="rId4"/>
                  <a:stretch>
                    <a:fillRect b="-298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656ABA-4BF5-524C-1AF6-0256C3C7E322}"/>
                    </a:ext>
                  </a:extLst>
                </p:cNvPr>
                <p:cNvSpPr txBox="1"/>
                <p:nvPr/>
              </p:nvSpPr>
              <p:spPr>
                <a:xfrm>
                  <a:off x="167052" y="4923761"/>
                  <a:ext cx="5610030" cy="4131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400" i="1" smtClean="0">
                                <a:solidFill>
                                  <a:srgbClr val="836967"/>
                                </a:solidFill>
                                <a:latin typeface="Cambria Math" panose="02040503050406030204" pitchFamily="18" charset="0"/>
                              </a:rPr>
                            </m:ctrlPr>
                          </m:sSubPr>
                          <m:e>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𝐿</m:t>
                                </m:r>
                              </m:e>
                              <m:sub>
                                <m:r>
                                  <a:rPr lang="en-CA" sz="1400" i="1">
                                    <a:latin typeface="Cambria Math" panose="02040503050406030204" pitchFamily="18" charset="0"/>
                                  </a:rPr>
                                  <m:t>𝑙𝑏</m:t>
                                </m:r>
                              </m:sub>
                            </m:sSub>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e>
                        </m:d>
                        <m:r>
                          <a:rPr lang="en-CA" sz="1400" i="0">
                            <a:latin typeface="Cambria Math" panose="02040503050406030204" pitchFamily="18" charset="0"/>
                          </a:rPr>
                          <m:t>=</m:t>
                        </m:r>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𝑐</m:t>
                            </m:r>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r>
                              <a:rPr lang="en-CA" sz="1400" i="0">
                                <a:latin typeface="Cambria Math" panose="02040503050406030204" pitchFamily="18" charset="0"/>
                              </a:rPr>
                              <m:t>−1</m:t>
                            </m:r>
                          </m:e>
                        </m:d>
                        <m:r>
                          <a:rPr lang="en-CA" sz="1400" i="0">
                            <a:latin typeface="Cambria Math" panose="02040503050406030204" pitchFamily="18" charset="0"/>
                          </a:rPr>
                          <m:t>−</m:t>
                        </m:r>
                        <m:d>
                          <m:dPr>
                            <m:ctrlPr>
                              <a:rPr lang="en-CA" sz="1400" i="1">
                                <a:solidFill>
                                  <a:srgbClr val="836967"/>
                                </a:solidFill>
                                <a:latin typeface="Cambria Math" panose="02040503050406030204" pitchFamily="18" charset="0"/>
                              </a:rPr>
                            </m:ctrlPr>
                          </m:dPr>
                          <m:e>
                            <m:r>
                              <a:rPr lang="en-CA" sz="1400" i="0">
                                <a:latin typeface="Cambria Math" panose="02040503050406030204" pitchFamily="18" charset="0"/>
                              </a:rPr>
                              <m:t>1−</m:t>
                            </m:r>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𝐾</m:t>
                                </m:r>
                              </m:e>
                              <m:sub>
                                <m:r>
                                  <a:rPr lang="en-CA" sz="1400" i="1">
                                    <a:latin typeface="Cambria Math" panose="02040503050406030204" pitchFamily="18" charset="0"/>
                                  </a:rPr>
                                  <m:t>𝑟𝑒𝑑</m:t>
                                </m:r>
                              </m:sub>
                            </m:sSub>
                          </m:e>
                        </m:d>
                        <m:r>
                          <a:rPr lang="en-CA" sz="1400" i="0">
                            <a:latin typeface="Cambria Math" panose="02040503050406030204" pitchFamily="18" charset="0"/>
                          </a:rPr>
                          <m:t>×</m:t>
                        </m:r>
                        <m:d>
                          <m:dPr>
                            <m:begChr m:val="|"/>
                            <m:endChr m:val="|"/>
                            <m:ctrlPr>
                              <a:rPr lang="en-CA" sz="1400" i="1">
                                <a:solidFill>
                                  <a:srgbClr val="836967"/>
                                </a:solidFill>
                                <a:latin typeface="Cambria Math" panose="02040503050406030204" pitchFamily="18" charset="0"/>
                              </a:rPr>
                            </m:ctrlPr>
                          </m:dPr>
                          <m:e>
                            <m:sSub>
                              <m:sSubPr>
                                <m:ctrlPr>
                                  <a:rPr lang="en-CA" sz="1400" i="1">
                                    <a:solidFill>
                                      <a:srgbClr val="836967"/>
                                    </a:solidFill>
                                    <a:latin typeface="Cambria Math" panose="02040503050406030204" pitchFamily="18" charset="0"/>
                                  </a:rPr>
                                </m:ctrlPr>
                              </m:sSubPr>
                              <m:e>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𝐿</m:t>
                                    </m:r>
                                  </m:e>
                                  <m:sub>
                                    <m:r>
                                      <a:rPr lang="en-CA" sz="1400" i="1">
                                        <a:latin typeface="Cambria Math" panose="02040503050406030204" pitchFamily="18" charset="0"/>
                                      </a:rPr>
                                      <m:t>𝑙𝑏</m:t>
                                    </m:r>
                                  </m:sub>
                                </m:sSub>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r>
                                  <a:rPr lang="en-CA" sz="1400" i="0">
                                    <a:latin typeface="Cambria Math" panose="02040503050406030204" pitchFamily="18" charset="0"/>
                                  </a:rPr>
                                  <m:t>−1</m:t>
                                </m:r>
                              </m:e>
                            </m:d>
                            <m:r>
                              <a:rPr lang="en-CA" sz="1400" i="0">
                                <a:latin typeface="Cambria Math" panose="02040503050406030204" pitchFamily="18" charset="0"/>
                              </a:rPr>
                              <m:t>−</m:t>
                            </m:r>
                            <m:sSub>
                              <m:sSubPr>
                                <m:ctrlPr>
                                  <a:rPr lang="en-CA" sz="1400" i="1">
                                    <a:solidFill>
                                      <a:srgbClr val="836967"/>
                                    </a:solidFill>
                                    <a:latin typeface="Cambria Math" panose="02040503050406030204" pitchFamily="18" charset="0"/>
                                  </a:rPr>
                                </m:ctrlPr>
                              </m:sSubPr>
                              <m:e>
                                <m:r>
                                  <a:rPr lang="en-CA" sz="1400" i="1">
                                    <a:latin typeface="Cambria Math" panose="02040503050406030204" pitchFamily="18" charset="0"/>
                                  </a:rPr>
                                  <m:t>𝑐</m:t>
                                </m:r>
                              </m:e>
                              <m:sub>
                                <m:r>
                                  <a:rPr lang="en-CA" sz="1400" i="1">
                                    <a:latin typeface="Cambria Math" panose="02040503050406030204" pitchFamily="18" charset="0"/>
                                  </a:rPr>
                                  <m:t>𝑗</m:t>
                                </m:r>
                              </m:sub>
                            </m:sSub>
                            <m:d>
                              <m:dPr>
                                <m:ctrlPr>
                                  <a:rPr lang="en-CA" sz="1400" i="1">
                                    <a:solidFill>
                                      <a:srgbClr val="836967"/>
                                    </a:solidFill>
                                    <a:latin typeface="Cambria Math" panose="02040503050406030204" pitchFamily="18" charset="0"/>
                                  </a:rPr>
                                </m:ctrlPr>
                              </m:dPr>
                              <m:e>
                                <m:r>
                                  <a:rPr lang="en-CA" sz="1400" i="1">
                                    <a:latin typeface="Cambria Math" panose="02040503050406030204" pitchFamily="18" charset="0"/>
                                  </a:rPr>
                                  <m:t>𝑖𝑡𝑒𝑟</m:t>
                                </m:r>
                                <m:r>
                                  <a:rPr lang="en-CA" sz="1400" i="0">
                                    <a:latin typeface="Cambria Math" panose="02040503050406030204" pitchFamily="18" charset="0"/>
                                  </a:rPr>
                                  <m:t>−1</m:t>
                                </m:r>
                              </m:e>
                            </m:d>
                          </m:e>
                        </m:d>
                      </m:oMath>
                    </m:oMathPara>
                  </a14:m>
                  <a:endParaRPr lang="en-CA" sz="1400" dirty="0"/>
                </a:p>
              </p:txBody>
            </p:sp>
          </mc:Choice>
          <mc:Fallback xmlns="">
            <p:sp>
              <p:nvSpPr>
                <p:cNvPr id="11" name="TextBox 10">
                  <a:extLst>
                    <a:ext uri="{FF2B5EF4-FFF2-40B4-BE49-F238E27FC236}">
                      <a16:creationId xmlns:a16="http://schemas.microsoft.com/office/drawing/2014/main" id="{92656ABA-4BF5-524C-1AF6-0256C3C7E322}"/>
                    </a:ext>
                  </a:extLst>
                </p:cNvPr>
                <p:cNvSpPr txBox="1">
                  <a:spLocks noRot="1" noChangeAspect="1" noMove="1" noResize="1" noEditPoints="1" noAdjustHandles="1" noChangeArrowheads="1" noChangeShapeType="1" noTextEdit="1"/>
                </p:cNvSpPr>
                <p:nvPr/>
              </p:nvSpPr>
              <p:spPr>
                <a:xfrm>
                  <a:off x="167052" y="4923761"/>
                  <a:ext cx="5610030" cy="413190"/>
                </a:xfrm>
                <a:prstGeom prst="rect">
                  <a:avLst/>
                </a:prstGeom>
                <a:blipFill>
                  <a:blip r:embed="rId5"/>
                  <a:stretch>
                    <a:fillRect b="-1471"/>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6C2AB58E-1F60-062B-6A1B-385B12C49450}"/>
                </a:ext>
              </a:extLst>
            </p:cNvPr>
            <p:cNvSpPr txBox="1"/>
            <p:nvPr/>
          </p:nvSpPr>
          <p:spPr>
            <a:xfrm>
              <a:off x="5948911" y="4448977"/>
              <a:ext cx="4994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(7)</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E286B34-EA61-7583-6561-05BECF330CDE}"/>
                </a:ext>
              </a:extLst>
            </p:cNvPr>
            <p:cNvSpPr txBox="1"/>
            <p:nvPr/>
          </p:nvSpPr>
          <p:spPr>
            <a:xfrm>
              <a:off x="5948911" y="4976468"/>
              <a:ext cx="4994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en-US" sz="1400" dirty="0">
                  <a:solidFill>
                    <a:prstClr val="black"/>
                  </a:solidFill>
                  <a:latin typeface="Times New Roman" panose="02020603050405020304" pitchFamily="18" charset="0"/>
                  <a:cs typeface="Times New Roman" panose="02020603050405020304" pitchFamily="18" charset="0"/>
                </a:rPr>
                <a:t>8</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 name="TextBox 71">
            <a:extLst>
              <a:ext uri="{FF2B5EF4-FFF2-40B4-BE49-F238E27FC236}">
                <a16:creationId xmlns:a16="http://schemas.microsoft.com/office/drawing/2014/main" id="{5C58A266-C1A6-C99E-EA82-91111A9C4075}"/>
              </a:ext>
            </a:extLst>
          </p:cNvPr>
          <p:cNvSpPr txBox="1"/>
          <p:nvPr/>
        </p:nvSpPr>
        <p:spPr>
          <a:xfrm>
            <a:off x="6621060" y="5803386"/>
            <a:ext cx="542467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000" kern="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Fig. 19.  Flow chart of Adaptive Restart GA  demonstrating nested iterative restart.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157387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Drive Cycle Reduction using Energy Center of Gravity</a:t>
            </a:r>
          </a:p>
        </p:txBody>
      </p:sp>
      <p:sp>
        <p:nvSpPr>
          <p:cNvPr id="9" name="TextBox 8">
            <a:extLst>
              <a:ext uri="{FF2B5EF4-FFF2-40B4-BE49-F238E27FC236}">
                <a16:creationId xmlns:a16="http://schemas.microsoft.com/office/drawing/2014/main" id="{B4A1CC49-4DA1-4511-8805-F513B5637D17}"/>
              </a:ext>
            </a:extLst>
          </p:cNvPr>
          <p:cNvSpPr txBox="1"/>
          <p:nvPr/>
        </p:nvSpPr>
        <p:spPr>
          <a:xfrm>
            <a:off x="182874" y="5388892"/>
            <a:ext cx="11777061" cy="707886"/>
          </a:xfrm>
          <a:prstGeom prst="rect">
            <a:avLst/>
          </a:prstGeom>
          <a:noFill/>
          <a:ln>
            <a:solidFill>
              <a:srgbClr val="FF0000"/>
            </a:solidFill>
            <a:prstDash val="lgDash"/>
          </a:ln>
        </p:spPr>
        <p:txBody>
          <a:bodyPr wrap="square" rtlCol="0">
            <a:spAutoFit/>
          </a:bodyPr>
          <a:lstStyle/>
          <a:p>
            <a:pPr algn="ctr"/>
            <a:r>
              <a:rPr lang="en-US" sz="2000" dirty="0">
                <a:solidFill>
                  <a:prstClr val="black"/>
                </a:solidFill>
                <a:latin typeface="Times New Roman" panose="02020603050405020304" pitchFamily="18" charset="0"/>
                <a:cs typeface="Times New Roman" panose="02020603050405020304" pitchFamily="18" charset="0"/>
              </a:rPr>
              <a:t>ECG clustering greatly reduces run time while identifying most significant dynamic operating points with respect to energy consumption. </a:t>
            </a:r>
            <a:r>
              <a:rPr lang="en-US" sz="2000" baseline="30000" dirty="0">
                <a:solidFill>
                  <a:prstClr val="black"/>
                </a:solidFill>
                <a:latin typeface="Times New Roman" panose="02020603050405020304" pitchFamily="18" charset="0"/>
                <a:cs typeface="Times New Roman" panose="02020603050405020304" pitchFamily="18" charset="0"/>
              </a:rPr>
              <a:t>[26]</a:t>
            </a:r>
            <a:endParaRPr lang="en-CA"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27">
                <a:extLst>
                  <a:ext uri="{FF2B5EF4-FFF2-40B4-BE49-F238E27FC236}">
                    <a16:creationId xmlns:a16="http://schemas.microsoft.com/office/drawing/2014/main" id="{DF95CB81-CF55-4B5A-8162-265A39F19241}"/>
                  </a:ext>
                </a:extLst>
              </p:cNvPr>
              <p:cNvSpPr txBox="1"/>
              <p:nvPr/>
            </p:nvSpPr>
            <p:spPr>
              <a:xfrm>
                <a:off x="7875527" y="4605424"/>
                <a:ext cx="1631922" cy="63017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m:t>
                          </m:r>
                        </m:sub>
                      </m:sSub>
                      <m:r>
                        <a:rPr lang="en-CA" sz="1400" i="1" smtClean="0">
                          <a:latin typeface="Cambria Math" panose="02040503050406030204" pitchFamily="18" charset="0"/>
                        </a:rPr>
                        <m:t>=</m:t>
                      </m:r>
                      <m:nary>
                        <m:naryPr>
                          <m:chr m:val="∑"/>
                          <m:ctrlPr>
                            <a:rPr lang="en-CA" sz="140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=1,2,3…</m:t>
                          </m:r>
                        </m:sub>
                        <m:sup>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𝑖</m:t>
                              </m:r>
                            </m:sub>
                          </m:sSub>
                        </m:sup>
                        <m:e>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𝑖𝑗</m:t>
                              </m:r>
                            </m:sub>
                          </m:sSub>
                          <m:sSub>
                            <m:sSubPr>
                              <m:ctrlPr>
                                <a:rPr lang="en-CA" sz="1400" i="1" smtClean="0">
                                  <a:latin typeface="Cambria Math" panose="02040503050406030204" pitchFamily="18" charset="0"/>
                                </a:rPr>
                              </m:ctrlPr>
                            </m:sSubPr>
                            <m:e>
                              <m:r>
                                <a:rPr lang="en-CA" sz="140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𝑚𝑖𝑗</m:t>
                              </m:r>
                            </m:sub>
                          </m:sSub>
                        </m:e>
                      </m:nary>
                    </m:oMath>
                  </m:oMathPara>
                </a14:m>
                <a:endParaRPr lang="en-CA" sz="1400" dirty="0"/>
              </a:p>
            </p:txBody>
          </p:sp>
        </mc:Choice>
        <mc:Fallback xmlns="">
          <p:sp>
            <p:nvSpPr>
              <p:cNvPr id="18" name="TextBox 27">
                <a:extLst>
                  <a:ext uri="{FF2B5EF4-FFF2-40B4-BE49-F238E27FC236}">
                    <a16:creationId xmlns:a16="http://schemas.microsoft.com/office/drawing/2014/main" id="{DF95CB81-CF55-4B5A-8162-265A39F19241}"/>
                  </a:ext>
                </a:extLst>
              </p:cNvPr>
              <p:cNvSpPr txBox="1">
                <a:spLocks noRot="1" noChangeAspect="1" noMove="1" noResize="1" noEditPoints="1" noAdjustHandles="1" noChangeArrowheads="1" noChangeShapeType="1" noTextEdit="1"/>
              </p:cNvSpPr>
              <p:nvPr/>
            </p:nvSpPr>
            <p:spPr>
              <a:xfrm>
                <a:off x="7875527" y="4605424"/>
                <a:ext cx="1631922" cy="63017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27">
                <a:extLst>
                  <a:ext uri="{FF2B5EF4-FFF2-40B4-BE49-F238E27FC236}">
                    <a16:creationId xmlns:a16="http://schemas.microsoft.com/office/drawing/2014/main" id="{BDA4F43A-E7BA-4CB8-B090-37F766DF14B5}"/>
                  </a:ext>
                </a:extLst>
              </p:cNvPr>
              <p:cNvSpPr txBox="1"/>
              <p:nvPr/>
            </p:nvSpPr>
            <p:spPr>
              <a:xfrm>
                <a:off x="2358142" y="4605424"/>
                <a:ext cx="1923027" cy="63017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𝑚𝑐𝑖</m:t>
                          </m:r>
                        </m:sub>
                      </m:sSub>
                      <m:r>
                        <a:rPr lang="en-CA" sz="1400" i="1" smtClean="0">
                          <a:latin typeface="Cambria Math" panose="02040503050406030204" pitchFamily="18" charset="0"/>
                        </a:rPr>
                        <m:t>=</m:t>
                      </m:r>
                      <m:f>
                        <m:fPr>
                          <m:ctrlPr>
                            <a:rPr lang="en-CA" sz="140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𝑖</m:t>
                              </m:r>
                            </m:sub>
                          </m:sSub>
                        </m:den>
                      </m:f>
                      <m:nary>
                        <m:naryPr>
                          <m:chr m:val="∑"/>
                          <m:ctrlPr>
                            <a:rPr lang="en-CA" sz="140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=1,2,3…</m:t>
                          </m:r>
                        </m:sub>
                        <m:sup>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𝑖</m:t>
                              </m:r>
                            </m:sub>
                          </m:sSub>
                        </m:sup>
                        <m:e>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𝑖𝑗</m:t>
                              </m:r>
                            </m:sub>
                          </m:sSub>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𝑚𝑖𝑗</m:t>
                              </m:r>
                            </m:sub>
                          </m:sSub>
                        </m:e>
                      </m:nary>
                    </m:oMath>
                  </m:oMathPara>
                </a14:m>
                <a:endParaRPr lang="en-CA" sz="1400" dirty="0"/>
              </a:p>
            </p:txBody>
          </p:sp>
        </mc:Choice>
        <mc:Fallback xmlns="">
          <p:sp>
            <p:nvSpPr>
              <p:cNvPr id="19" name="TextBox 27">
                <a:extLst>
                  <a:ext uri="{FF2B5EF4-FFF2-40B4-BE49-F238E27FC236}">
                    <a16:creationId xmlns:a16="http://schemas.microsoft.com/office/drawing/2014/main" id="{BDA4F43A-E7BA-4CB8-B090-37F766DF14B5}"/>
                  </a:ext>
                </a:extLst>
              </p:cNvPr>
              <p:cNvSpPr txBox="1">
                <a:spLocks noRot="1" noChangeAspect="1" noMove="1" noResize="1" noEditPoints="1" noAdjustHandles="1" noChangeArrowheads="1" noChangeShapeType="1" noTextEdit="1"/>
              </p:cNvSpPr>
              <p:nvPr/>
            </p:nvSpPr>
            <p:spPr>
              <a:xfrm>
                <a:off x="2358142" y="4605424"/>
                <a:ext cx="1923027" cy="63017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27">
                <a:extLst>
                  <a:ext uri="{FF2B5EF4-FFF2-40B4-BE49-F238E27FC236}">
                    <a16:creationId xmlns:a16="http://schemas.microsoft.com/office/drawing/2014/main" id="{35408A17-6CCD-4D6D-8D8B-CA0DDF91215C}"/>
                  </a:ext>
                </a:extLst>
              </p:cNvPr>
              <p:cNvSpPr txBox="1"/>
              <p:nvPr/>
            </p:nvSpPr>
            <p:spPr>
              <a:xfrm>
                <a:off x="5058382" y="4605424"/>
                <a:ext cx="2037673" cy="63017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𝑚𝑐𝑖</m:t>
                          </m:r>
                        </m:sub>
                      </m:sSub>
                      <m:r>
                        <a:rPr lang="en-CA" sz="1400" i="1" smtClean="0">
                          <a:latin typeface="Cambria Math" panose="02040503050406030204" pitchFamily="18" charset="0"/>
                        </a:rPr>
                        <m:t>=</m:t>
                      </m:r>
                      <m:f>
                        <m:fPr>
                          <m:ctrlPr>
                            <a:rPr lang="en-CA" sz="140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𝑖</m:t>
                              </m:r>
                            </m:sub>
                          </m:sSub>
                        </m:den>
                      </m:f>
                      <m:nary>
                        <m:naryPr>
                          <m:chr m:val="∑"/>
                          <m:ctrlPr>
                            <a:rPr lang="en-CA" sz="140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=1,2,3…</m:t>
                          </m:r>
                        </m:sub>
                        <m:sup>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𝑖</m:t>
                              </m:r>
                            </m:sub>
                          </m:sSub>
                        </m:sup>
                        <m:e>
                          <m:sSub>
                            <m:sSubPr>
                              <m:ctrlPr>
                                <a:rPr lang="en-CA"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𝑖𝑗</m:t>
                              </m:r>
                            </m:sub>
                          </m:sSub>
                          <m:sSub>
                            <m:sSubPr>
                              <m:ctrlPr>
                                <a:rPr lang="en-CA" sz="1400" i="1" smtClean="0">
                                  <a:latin typeface="Cambria Math" panose="02040503050406030204" pitchFamily="18" charset="0"/>
                                </a:rPr>
                              </m:ctrlPr>
                            </m:sSubPr>
                            <m:e>
                              <m:r>
                                <a:rPr lang="en-CA" sz="140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rPr>
                                <m:t>𝑚𝑖𝑗</m:t>
                              </m:r>
                            </m:sub>
                          </m:sSub>
                        </m:e>
                      </m:nary>
                    </m:oMath>
                  </m:oMathPara>
                </a14:m>
                <a:endParaRPr lang="en-CA" sz="1400" dirty="0"/>
              </a:p>
            </p:txBody>
          </p:sp>
        </mc:Choice>
        <mc:Fallback xmlns="">
          <p:sp>
            <p:nvSpPr>
              <p:cNvPr id="20" name="TextBox 27">
                <a:extLst>
                  <a:ext uri="{FF2B5EF4-FFF2-40B4-BE49-F238E27FC236}">
                    <a16:creationId xmlns:a16="http://schemas.microsoft.com/office/drawing/2014/main" id="{35408A17-6CCD-4D6D-8D8B-CA0DDF91215C}"/>
                  </a:ext>
                </a:extLst>
              </p:cNvPr>
              <p:cNvSpPr txBox="1">
                <a:spLocks noRot="1" noChangeAspect="1" noMove="1" noResize="1" noEditPoints="1" noAdjustHandles="1" noChangeArrowheads="1" noChangeShapeType="1" noTextEdit="1"/>
              </p:cNvSpPr>
              <p:nvPr/>
            </p:nvSpPr>
            <p:spPr>
              <a:xfrm>
                <a:off x="5058382" y="4605424"/>
                <a:ext cx="2037673" cy="630173"/>
              </a:xfrm>
              <a:prstGeom prst="rect">
                <a:avLst/>
              </a:prstGeom>
              <a:blipFill>
                <a:blip r:embed="rId5"/>
                <a:stretch>
                  <a:fillRect/>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3F3CE809-B436-45C6-9E49-DE34EDC177CF}"/>
              </a:ext>
            </a:extLst>
          </p:cNvPr>
          <p:cNvSpPr txBox="1"/>
          <p:nvPr/>
        </p:nvSpPr>
        <p:spPr>
          <a:xfrm>
            <a:off x="4397995" y="4766622"/>
            <a:ext cx="54356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(9)</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C551C076-7F47-49E2-8F89-706390ADB262}"/>
              </a:ext>
            </a:extLst>
          </p:cNvPr>
          <p:cNvSpPr txBox="1"/>
          <p:nvPr/>
        </p:nvSpPr>
        <p:spPr>
          <a:xfrm>
            <a:off x="7212881" y="4766622"/>
            <a:ext cx="5458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(10)</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F7E9CB9-FABF-450A-B08A-59D23A84F91A}"/>
              </a:ext>
            </a:extLst>
          </p:cNvPr>
          <p:cNvSpPr txBox="1"/>
          <p:nvPr/>
        </p:nvSpPr>
        <p:spPr>
          <a:xfrm>
            <a:off x="9624274" y="4766622"/>
            <a:ext cx="53890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Chart, histogram&#10;&#10;Description automatically generated">
            <a:extLst>
              <a:ext uri="{FF2B5EF4-FFF2-40B4-BE49-F238E27FC236}">
                <a16:creationId xmlns:a16="http://schemas.microsoft.com/office/drawing/2014/main" id="{F460216C-79B6-0118-0F31-F0DC02BD90E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2605" r="6126" b="1679"/>
          <a:stretch/>
        </p:blipFill>
        <p:spPr>
          <a:xfrm>
            <a:off x="691070" y="758971"/>
            <a:ext cx="5257170" cy="3359288"/>
          </a:xfrm>
          <a:prstGeom prst="rect">
            <a:avLst/>
          </a:prstGeom>
        </p:spPr>
      </p:pic>
      <p:pic>
        <p:nvPicPr>
          <p:cNvPr id="8" name="Picture 7" descr="Chart, scatter chart&#10;&#10;Description automatically generated">
            <a:extLst>
              <a:ext uri="{FF2B5EF4-FFF2-40B4-BE49-F238E27FC236}">
                <a16:creationId xmlns:a16="http://schemas.microsoft.com/office/drawing/2014/main" id="{CB4BCED1-30B5-A944-AEA9-7CFEE1A9A376}"/>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t="6805"/>
          <a:stretch/>
        </p:blipFill>
        <p:spPr>
          <a:xfrm>
            <a:off x="6607800" y="854741"/>
            <a:ext cx="4764031" cy="3277913"/>
          </a:xfrm>
          <a:prstGeom prst="rect">
            <a:avLst/>
          </a:prstGeom>
        </p:spPr>
      </p:pic>
      <p:sp>
        <p:nvSpPr>
          <p:cNvPr id="12" name="TextBox 11">
            <a:extLst>
              <a:ext uri="{FF2B5EF4-FFF2-40B4-BE49-F238E27FC236}">
                <a16:creationId xmlns:a16="http://schemas.microsoft.com/office/drawing/2014/main" id="{1130C9A3-04F0-1F82-4F66-A457A2A06F9B}"/>
              </a:ext>
            </a:extLst>
          </p:cNvPr>
          <p:cNvSpPr txBox="1"/>
          <p:nvPr/>
        </p:nvSpPr>
        <p:spPr>
          <a:xfrm>
            <a:off x="691071" y="4049673"/>
            <a:ext cx="5404929"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20</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WLTC class 3 drive cycle selected for simulation. (a) Depicts speed profile of the simulated drive cycle. (b) Plots resultant load torque profile of the simulated drive cycle.</a:t>
            </a:r>
          </a:p>
        </p:txBody>
      </p:sp>
      <p:sp>
        <p:nvSpPr>
          <p:cNvPr id="21" name="TextBox 20">
            <a:extLst>
              <a:ext uri="{FF2B5EF4-FFF2-40B4-BE49-F238E27FC236}">
                <a16:creationId xmlns:a16="http://schemas.microsoft.com/office/drawing/2014/main" id="{634AD68F-97B4-C24F-8F85-E4CC4CCF6402}"/>
              </a:ext>
            </a:extLst>
          </p:cNvPr>
          <p:cNvSpPr txBox="1"/>
          <p:nvPr/>
        </p:nvSpPr>
        <p:spPr>
          <a:xfrm>
            <a:off x="6607800" y="4049673"/>
            <a:ext cx="4764031"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21. The torque-speed profile generated over the WTLC drive cycle simulation and the associated energy consumption at each operating point.</a:t>
            </a:r>
          </a:p>
        </p:txBody>
      </p:sp>
    </p:spTree>
    <p:extLst>
      <p:ext uri="{BB962C8B-B14F-4D97-AF65-F5344CB8AC3E}">
        <p14:creationId xmlns:p14="http://schemas.microsoft.com/office/powerpoint/2010/main" val="192741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Energy Center of Gravity Clustering</a:t>
            </a:r>
          </a:p>
        </p:txBody>
      </p:sp>
      <p:sp>
        <p:nvSpPr>
          <p:cNvPr id="9" name="TextBox 8">
            <a:extLst>
              <a:ext uri="{FF2B5EF4-FFF2-40B4-BE49-F238E27FC236}">
                <a16:creationId xmlns:a16="http://schemas.microsoft.com/office/drawing/2014/main" id="{B4A1CC49-4DA1-4511-8805-F513B5637D17}"/>
              </a:ext>
            </a:extLst>
          </p:cNvPr>
          <p:cNvSpPr txBox="1"/>
          <p:nvPr/>
        </p:nvSpPr>
        <p:spPr>
          <a:xfrm>
            <a:off x="334823" y="5475880"/>
            <a:ext cx="11522354" cy="400110"/>
          </a:xfrm>
          <a:prstGeom prst="rect">
            <a:avLst/>
          </a:prstGeom>
          <a:noFill/>
          <a:ln>
            <a:solidFill>
              <a:srgbClr val="FF0000"/>
            </a:solidFill>
            <a:prstDash val="lgDash"/>
          </a:ln>
        </p:spPr>
        <p:txBody>
          <a:bodyPr wrap="square" rtlCol="0">
            <a:spAutoFit/>
          </a:bodyPr>
          <a:lstStyle/>
          <a:p>
            <a:pPr algn="ctr"/>
            <a:r>
              <a:rPr lang="en-US" sz="2000" dirty="0">
                <a:solidFill>
                  <a:prstClr val="black"/>
                </a:solidFill>
                <a:latin typeface="Times New Roman" panose="02020603050405020304" pitchFamily="18" charset="0"/>
                <a:cs typeface="Times New Roman" panose="02020603050405020304" pitchFamily="18" charset="0"/>
              </a:rPr>
              <a:t>ECG clustering ensured most significant operating points with respect to energy consumption are selected. </a:t>
            </a:r>
            <a:r>
              <a:rPr lang="en-US" sz="2000" baseline="30000" dirty="0">
                <a:solidFill>
                  <a:prstClr val="black"/>
                </a:solidFill>
                <a:latin typeface="Times New Roman" panose="02020603050405020304" pitchFamily="18" charset="0"/>
                <a:cs typeface="Times New Roman" panose="02020603050405020304" pitchFamily="18" charset="0"/>
              </a:rPr>
              <a:t>[27]</a:t>
            </a:r>
            <a:endParaRPr lang="en-CA" sz="2000" baseline="30000" dirty="0">
              <a:latin typeface="Times New Roman" panose="02020603050405020304" pitchFamily="18" charset="0"/>
              <a:cs typeface="Times New Roman" panose="02020603050405020304" pitchFamily="18" charset="0"/>
            </a:endParaRPr>
          </a:p>
        </p:txBody>
      </p:sp>
      <p:pic>
        <p:nvPicPr>
          <p:cNvPr id="8" name="Picture 7" descr="Chart, scatter chart&#10;&#10;Description automatically generated">
            <a:extLst>
              <a:ext uri="{FF2B5EF4-FFF2-40B4-BE49-F238E27FC236}">
                <a16:creationId xmlns:a16="http://schemas.microsoft.com/office/drawing/2014/main" id="{7639BAE3-7E05-46F7-92E7-0E8C57F1987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4636" t="2644" r="6521"/>
          <a:stretch/>
        </p:blipFill>
        <p:spPr>
          <a:xfrm>
            <a:off x="6330982" y="994964"/>
            <a:ext cx="5743909" cy="3646234"/>
          </a:xfrm>
          <a:prstGeom prst="rect">
            <a:avLst/>
          </a:prstGeom>
        </p:spPr>
      </p:pic>
      <p:pic>
        <p:nvPicPr>
          <p:cNvPr id="6" name="Picture 5" descr="Chart, scatter chart&#10;&#10;Description automatically generated">
            <a:extLst>
              <a:ext uri="{FF2B5EF4-FFF2-40B4-BE49-F238E27FC236}">
                <a16:creationId xmlns:a16="http://schemas.microsoft.com/office/drawing/2014/main" id="{4AB0AF27-BC98-1BE4-3F3E-BA8B98E65FC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3913" t="6544" r="1728"/>
          <a:stretch/>
        </p:blipFill>
        <p:spPr>
          <a:xfrm>
            <a:off x="108156" y="1070044"/>
            <a:ext cx="6222826" cy="3569904"/>
          </a:xfrm>
          <a:prstGeom prst="rect">
            <a:avLst/>
          </a:prstGeom>
        </p:spPr>
      </p:pic>
      <p:sp>
        <p:nvSpPr>
          <p:cNvPr id="10" name="TextBox 9">
            <a:extLst>
              <a:ext uri="{FF2B5EF4-FFF2-40B4-BE49-F238E27FC236}">
                <a16:creationId xmlns:a16="http://schemas.microsoft.com/office/drawing/2014/main" id="{194EA17A-2552-40E4-191D-E46B17CB13B2}"/>
              </a:ext>
            </a:extLst>
          </p:cNvPr>
          <p:cNvSpPr txBox="1"/>
          <p:nvPr/>
        </p:nvSpPr>
        <p:spPr>
          <a:xfrm>
            <a:off x="108156" y="4629669"/>
            <a:ext cx="6222826" cy="400110"/>
          </a:xfrm>
          <a:prstGeom prst="rect">
            <a:avLst/>
          </a:prstGeom>
          <a:noFill/>
        </p:spPr>
        <p:txBody>
          <a:bodyPr wrap="square">
            <a:spAutoFit/>
          </a:bodyPr>
          <a:lstStyle/>
          <a:p>
            <a:r>
              <a:rPr lang="en-US" sz="1000" dirty="0">
                <a:effectLst/>
                <a:latin typeface="Times New Roman" panose="02020603050405020304" pitchFamily="18" charset="0"/>
                <a:ea typeface="Malgun Gothic" panose="020B0503020000020004" pitchFamily="34" charset="-127"/>
              </a:rPr>
              <a:t>Fig. 22. The centroid of each sub-region is highlighted in red among the measured operating points from the WLTC drive cycle test.</a:t>
            </a:r>
            <a:endParaRPr lang="en-CA" sz="1200" dirty="0"/>
          </a:p>
        </p:txBody>
      </p:sp>
      <p:sp>
        <p:nvSpPr>
          <p:cNvPr id="13" name="TextBox 12">
            <a:extLst>
              <a:ext uri="{FF2B5EF4-FFF2-40B4-BE49-F238E27FC236}">
                <a16:creationId xmlns:a16="http://schemas.microsoft.com/office/drawing/2014/main" id="{4D66DFA4-A2C6-EB58-E344-4F74E265E514}"/>
              </a:ext>
            </a:extLst>
          </p:cNvPr>
          <p:cNvSpPr txBox="1"/>
          <p:nvPr/>
        </p:nvSpPr>
        <p:spPr>
          <a:xfrm>
            <a:off x="6330981" y="4638804"/>
            <a:ext cx="5743909" cy="400110"/>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23</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The centroid position on the torque-speed sub-region with respect to conventional mean demonstrates the effect of energy center of gravity clustering.</a:t>
            </a:r>
          </a:p>
        </p:txBody>
      </p:sp>
    </p:spTree>
    <p:extLst>
      <p:ext uri="{BB962C8B-B14F-4D97-AF65-F5344CB8AC3E}">
        <p14:creationId xmlns:p14="http://schemas.microsoft.com/office/powerpoint/2010/main" val="213052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Outline</a:t>
            </a:r>
          </a:p>
        </p:txBody>
      </p:sp>
      <p:graphicFrame>
        <p:nvGraphicFramePr>
          <p:cNvPr id="3" name="Table 4">
            <a:extLst>
              <a:ext uri="{FF2B5EF4-FFF2-40B4-BE49-F238E27FC236}">
                <a16:creationId xmlns:a16="http://schemas.microsoft.com/office/drawing/2014/main" id="{843A3F0D-7376-5C86-A0E2-3CAB7B7CA039}"/>
              </a:ext>
            </a:extLst>
          </p:cNvPr>
          <p:cNvGraphicFramePr>
            <a:graphicFrameLocks noGrp="1"/>
          </p:cNvGraphicFramePr>
          <p:nvPr>
            <p:extLst>
              <p:ext uri="{D42A27DB-BD31-4B8C-83A1-F6EECF244321}">
                <p14:modId xmlns:p14="http://schemas.microsoft.com/office/powerpoint/2010/main" val="3009560466"/>
              </p:ext>
            </p:extLst>
          </p:nvPr>
        </p:nvGraphicFramePr>
        <p:xfrm>
          <a:off x="3507467" y="1760220"/>
          <a:ext cx="5177065" cy="3337560"/>
        </p:xfrm>
        <a:graphic>
          <a:graphicData uri="http://schemas.openxmlformats.org/drawingml/2006/table">
            <a:tbl>
              <a:tblPr firstRow="1" bandRow="1">
                <a:tableStyleId>{5C22544A-7EE6-4342-B048-85BDC9FD1C3A}</a:tableStyleId>
              </a:tblPr>
              <a:tblGrid>
                <a:gridCol w="637722">
                  <a:extLst>
                    <a:ext uri="{9D8B030D-6E8A-4147-A177-3AD203B41FA5}">
                      <a16:colId xmlns:a16="http://schemas.microsoft.com/office/drawing/2014/main" val="3678151609"/>
                    </a:ext>
                  </a:extLst>
                </a:gridCol>
                <a:gridCol w="898072">
                  <a:extLst>
                    <a:ext uri="{9D8B030D-6E8A-4147-A177-3AD203B41FA5}">
                      <a16:colId xmlns:a16="http://schemas.microsoft.com/office/drawing/2014/main" val="1345211891"/>
                    </a:ext>
                  </a:extLst>
                </a:gridCol>
                <a:gridCol w="3641271">
                  <a:extLst>
                    <a:ext uri="{9D8B030D-6E8A-4147-A177-3AD203B41FA5}">
                      <a16:colId xmlns:a16="http://schemas.microsoft.com/office/drawing/2014/main" val="2709635827"/>
                    </a:ext>
                  </a:extLst>
                </a:gridCol>
              </a:tblGrid>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I.</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Research Objectives</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546432"/>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II.</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Literature Review</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1733449"/>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III.</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prstClr val="black"/>
                          </a:solidFill>
                          <a:latin typeface="Times New Roman" panose="02020603050405020304" pitchFamily="18" charset="0"/>
                          <a:cs typeface="Times New Roman" panose="02020603050405020304" pitchFamily="18" charset="0"/>
                        </a:rPr>
                        <a:t>Knowledge Gap and Novelty</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9967831"/>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IV.</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Research Methodology</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3800376"/>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V.</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Optimization Results</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600818"/>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VI.</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Conclusions</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1276325"/>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VII.</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Future Research</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5924233"/>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VIII.</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prstClr val="black"/>
                          </a:solidFill>
                          <a:latin typeface="Times New Roman" panose="02020603050405020304" pitchFamily="18" charset="0"/>
                          <a:cs typeface="Times New Roman" panose="02020603050405020304" pitchFamily="18" charset="0"/>
                        </a:rPr>
                        <a:t>Publications to Date</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536874"/>
                  </a:ext>
                </a:extLst>
              </a:tr>
              <a:tr h="370840">
                <a:tc>
                  <a:txBody>
                    <a:bodyPr/>
                    <a:lstStyle/>
                    <a:p>
                      <a:pPr algn="ctr"/>
                      <a:r>
                        <a:rPr lang="en-US" b="0" dirty="0">
                          <a:solidFill>
                            <a:sysClr val="windowText" lastClr="000000"/>
                          </a:solidFill>
                          <a:latin typeface="Times New Roman" panose="02020603050405020304" pitchFamily="18" charset="0"/>
                          <a:cs typeface="Times New Roman" panose="02020603050405020304" pitchFamily="18" charset="0"/>
                        </a:rPr>
                        <a:t>IX.</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Comments &amp; Questions</a:t>
                      </a:r>
                      <a:endParaRPr lang="en-CA"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2441786"/>
                  </a:ext>
                </a:extLst>
              </a:tr>
            </a:tbl>
          </a:graphicData>
        </a:graphic>
      </p:graphicFrame>
    </p:spTree>
    <p:extLst>
      <p:ext uri="{BB962C8B-B14F-4D97-AF65-F5344CB8AC3E}">
        <p14:creationId xmlns:p14="http://schemas.microsoft.com/office/powerpoint/2010/main" val="322587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Optimization Considering Dynamic Operation</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110011" y="991284"/>
                <a:ext cx="6571344" cy="2911488"/>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defRPr/>
                </a:pPr>
                <a:r>
                  <a:rPr lang="en-US" sz="1800" b="1" dirty="0">
                    <a:solidFill>
                      <a:prstClr val="black"/>
                    </a:solidFill>
                    <a:latin typeface="Times New Roman" panose="02020603050405020304" pitchFamily="18" charset="0"/>
                    <a:cs typeface="Times New Roman" panose="02020603050405020304" pitchFamily="18" charset="0"/>
                  </a:rPr>
                  <a:t>Incorporating Dynamic Optimization:</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Individuals evaluated at each operating condition.</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Single cumulative OF score for each objective considering all nine ECG operating points.</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Normalized energy consumption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𝑖</m:t>
                        </m:r>
                      </m:sub>
                    </m:sSub>
                  </m:oMath>
                </a14:m>
                <a:r>
                  <a:rPr lang="en-US" sz="1800" dirty="0">
                    <a:solidFill>
                      <a:prstClr val="black"/>
                    </a:solidFill>
                    <a:latin typeface="Times New Roman" panose="02020603050405020304" pitchFamily="18" charset="0"/>
                    <a:cs typeface="Times New Roman" panose="02020603050405020304" pitchFamily="18" charset="0"/>
                  </a:rPr>
                  <a:t>) determines OF contribution of sub-region.</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Ensures optimal rotor bar provides optimal performance across entire desired operating range.</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10011" y="991284"/>
                <a:ext cx="6571344" cy="2911488"/>
              </a:xfrm>
              <a:prstGeom prst="rect">
                <a:avLst/>
              </a:prstGeom>
              <a:blipFill>
                <a:blip r:embed="rId3"/>
                <a:stretch>
                  <a:fillRect l="-742" t="-1258" r="-835" b="-2935"/>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B4A1CC49-4DA1-4511-8805-F513B5637D17}"/>
              </a:ext>
            </a:extLst>
          </p:cNvPr>
          <p:cNvSpPr txBox="1"/>
          <p:nvPr/>
        </p:nvSpPr>
        <p:spPr>
          <a:xfrm>
            <a:off x="1260931" y="5641249"/>
            <a:ext cx="9670138" cy="400110"/>
          </a:xfrm>
          <a:prstGeom prst="rect">
            <a:avLst/>
          </a:prstGeom>
          <a:noFill/>
          <a:ln>
            <a:solidFill>
              <a:srgbClr val="FF0000"/>
            </a:solidFill>
            <a:prstDash val="lgDash"/>
          </a:ln>
        </p:spPr>
        <p:txBody>
          <a:bodyPr wrap="square" rtlCol="0">
            <a:spAutoFit/>
          </a:bodyPr>
          <a:lstStyle/>
          <a:p>
            <a:pPr algn="ctr"/>
            <a:r>
              <a:rPr lang="en-US" sz="2000" dirty="0">
                <a:solidFill>
                  <a:prstClr val="black"/>
                </a:solidFill>
                <a:latin typeface="Times New Roman" panose="02020603050405020304" pitchFamily="18" charset="0"/>
                <a:cs typeface="Times New Roman" panose="02020603050405020304" pitchFamily="18" charset="0"/>
              </a:rPr>
              <a:t>Greatly reduces run time while focusing GA on most significant dynamic operating points </a:t>
            </a:r>
            <a:r>
              <a:rPr lang="en-US" sz="2000" baseline="30000" dirty="0">
                <a:solidFill>
                  <a:prstClr val="black"/>
                </a:solidFill>
                <a:latin typeface="Times New Roman" panose="02020603050405020304" pitchFamily="18" charset="0"/>
                <a:cs typeface="Times New Roman" panose="02020603050405020304" pitchFamily="18" charset="0"/>
              </a:rPr>
              <a:t>[28]</a:t>
            </a:r>
            <a:endParaRPr lang="en-CA" sz="2000"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BBDAD33E-EEB4-C4D3-69F7-2113F9765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024" y="788649"/>
            <a:ext cx="5307965" cy="2911488"/>
          </a:xfrm>
          <a:prstGeom prst="rect">
            <a:avLst/>
          </a:prstGeom>
        </p:spPr>
      </p:pic>
      <p:grpSp>
        <p:nvGrpSpPr>
          <p:cNvPr id="16" name="Group 15">
            <a:extLst>
              <a:ext uri="{FF2B5EF4-FFF2-40B4-BE49-F238E27FC236}">
                <a16:creationId xmlns:a16="http://schemas.microsoft.com/office/drawing/2014/main" id="{A3D9A1B3-F205-52A0-D3B2-BCCDCDC59E78}"/>
              </a:ext>
            </a:extLst>
          </p:cNvPr>
          <p:cNvGrpSpPr/>
          <p:nvPr/>
        </p:nvGrpSpPr>
        <p:grpSpPr>
          <a:xfrm>
            <a:off x="2305755" y="4050940"/>
            <a:ext cx="7580490" cy="1438569"/>
            <a:chOff x="1795618" y="4041609"/>
            <a:chExt cx="7580490" cy="1438569"/>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4277BB-E33C-EF1A-DD5C-C7B4695459D5}"/>
                    </a:ext>
                  </a:extLst>
                </p:cNvPr>
                <p:cNvSpPr txBox="1"/>
                <p:nvPr/>
              </p:nvSpPr>
              <p:spPr>
                <a:xfrm>
                  <a:off x="1795618" y="4765559"/>
                  <a:ext cx="6208752" cy="714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400" i="1" smtClean="0">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𝑂𝐹</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𝑙𝑜𝑠𝑠</m:t>
                                </m:r>
                              </m:e>
                              <m:sub>
                                <m:r>
                                  <a:rPr lang="en-CA" sz="1400" i="1">
                                    <a:solidFill>
                                      <a:schemeClr val="tx1"/>
                                    </a:solidFill>
                                    <a:latin typeface="Cambria Math" panose="02040503050406030204" pitchFamily="18" charset="0"/>
                                  </a:rPr>
                                  <m:t>𝑖</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r>
                          <a:rPr lang="en-CA" sz="1400" i="0">
                            <a:solidFill>
                              <a:schemeClr val="tx1"/>
                            </a:solidFill>
                            <a:latin typeface="Cambria Math" panose="02040503050406030204" pitchFamily="18" charset="0"/>
                          </a:rPr>
                          <m:t>=</m:t>
                        </m:r>
                        <m:nary>
                          <m:naryPr>
                            <m:chr m:val="∑"/>
                            <m:limLoc m:val="undOvr"/>
                            <m:ctrlPr>
                              <a:rPr lang="en-CA" sz="1400" i="1">
                                <a:solidFill>
                                  <a:schemeClr val="tx1"/>
                                </a:solidFill>
                                <a:latin typeface="Cambria Math" panose="02040503050406030204" pitchFamily="18" charset="0"/>
                              </a:rPr>
                            </m:ctrlPr>
                          </m:naryPr>
                          <m:sub>
                            <m:r>
                              <a:rPr lang="en-CA" sz="1400" i="1">
                                <a:solidFill>
                                  <a:schemeClr val="tx1"/>
                                </a:solidFill>
                                <a:latin typeface="Cambria Math" panose="02040503050406030204" pitchFamily="18" charset="0"/>
                              </a:rPr>
                              <m:t>𝑟</m:t>
                            </m:r>
                            <m:r>
                              <a:rPr lang="en-CA" sz="1400" i="0">
                                <a:solidFill>
                                  <a:schemeClr val="tx1"/>
                                </a:solidFill>
                                <a:latin typeface="Cambria Math" panose="02040503050406030204" pitchFamily="18" charset="0"/>
                              </a:rPr>
                              <m:t>=1,2…</m:t>
                            </m:r>
                          </m:sub>
                          <m:sup>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𝑁</m:t>
                                </m:r>
                              </m:e>
                              <m:sub>
                                <m:r>
                                  <a:rPr lang="en-CA" sz="1400" i="1">
                                    <a:solidFill>
                                      <a:schemeClr val="tx1"/>
                                    </a:solidFill>
                                    <a:latin typeface="Cambria Math" panose="02040503050406030204" pitchFamily="18" charset="0"/>
                                  </a:rPr>
                                  <m:t>𝑟</m:t>
                                </m:r>
                              </m:sub>
                            </m:sSub>
                          </m:sup>
                          <m:e>
                            <m:d>
                              <m:dPr>
                                <m:ctrlPr>
                                  <a:rPr lang="en-CA" sz="1400" i="1">
                                    <a:solidFill>
                                      <a:schemeClr val="tx1"/>
                                    </a:solidFill>
                                    <a:latin typeface="Cambria Math" panose="02040503050406030204" pitchFamily="18" charset="0"/>
                                  </a:rPr>
                                </m:ctrlPr>
                              </m:dPr>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𝐸</m:t>
                                    </m:r>
                                  </m:e>
                                  <m:sub>
                                    <m:r>
                                      <a:rPr lang="en-CA" sz="1400" b="0" i="1" smtClean="0">
                                        <a:solidFill>
                                          <a:schemeClr val="tx1"/>
                                        </a:solidFill>
                                        <a:latin typeface="Cambria Math" panose="02040503050406030204" pitchFamily="18" charset="0"/>
                                      </a:rPr>
                                      <m:t>𝑖</m:t>
                                    </m:r>
                                  </m:sub>
                                </m:sSub>
                              </m:e>
                            </m:d>
                            <m:r>
                              <a:rPr lang="en-CA" sz="1400" i="0">
                                <a:solidFill>
                                  <a:schemeClr val="tx1"/>
                                </a:solidFill>
                                <a:latin typeface="Cambria Math" panose="02040503050406030204" pitchFamily="18" charset="0"/>
                              </a:rPr>
                              <m:t>×</m:t>
                            </m:r>
                            <m:d>
                              <m:dPr>
                                <m:ctrlPr>
                                  <a:rPr lang="en-CA" sz="1400" i="1">
                                    <a:solidFill>
                                      <a:schemeClr val="tx1"/>
                                    </a:solidFill>
                                    <a:latin typeface="Cambria Math" panose="02040503050406030204" pitchFamily="18" charset="0"/>
                                  </a:rPr>
                                </m:ctrlPr>
                              </m:dPr>
                              <m:e>
                                <m:r>
                                  <a:rPr lang="en-CA" sz="1400" i="0">
                                    <a:solidFill>
                                      <a:schemeClr val="tx1"/>
                                    </a:solidFill>
                                    <a:latin typeface="Cambria Math" panose="02040503050406030204" pitchFamily="18" charset="0"/>
                                  </a:rPr>
                                  <m:t>1+</m:t>
                                </m:r>
                                <m:func>
                                  <m:funcPr>
                                    <m:ctrlPr>
                                      <a:rPr lang="en-CA" sz="1400" i="1">
                                        <a:solidFill>
                                          <a:schemeClr val="tx1"/>
                                        </a:solidFill>
                                        <a:latin typeface="Cambria Math" panose="02040503050406030204" pitchFamily="18" charset="0"/>
                                      </a:rPr>
                                    </m:ctrlPr>
                                  </m:funcPr>
                                  <m:fName>
                                    <m:r>
                                      <a:rPr lang="en-CA" sz="1400" i="1">
                                        <a:solidFill>
                                          <a:schemeClr val="tx1"/>
                                        </a:solidFill>
                                        <a:latin typeface="Cambria Math" panose="02040503050406030204" pitchFamily="18" charset="0"/>
                                      </a:rPr>
                                      <m:t>𝑡𝑎𝑛h</m:t>
                                    </m:r>
                                  </m:fName>
                                  <m:e>
                                    <m:d>
                                      <m:dPr>
                                        <m:ctrlPr>
                                          <a:rPr lang="en-CA" sz="1400" i="1">
                                            <a:solidFill>
                                              <a:schemeClr val="tx1"/>
                                            </a:solidFill>
                                            <a:latin typeface="Cambria Math" panose="02040503050406030204" pitchFamily="18" charset="0"/>
                                          </a:rPr>
                                        </m:ctrlPr>
                                      </m:dPr>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𝐾</m:t>
                                            </m:r>
                                          </m:e>
                                          <m:sub>
                                            <m:r>
                                              <a:rPr lang="en-CA" sz="1400" i="1">
                                                <a:solidFill>
                                                  <a:schemeClr val="tx1"/>
                                                </a:solidFill>
                                                <a:latin typeface="Cambria Math" panose="02040503050406030204" pitchFamily="18" charset="0"/>
                                              </a:rPr>
                                              <m:t>𝑡𝑜𝑟</m:t>
                                            </m:r>
                                          </m:sub>
                                        </m:sSub>
                                        <m:r>
                                          <a:rPr lang="en-CA" sz="1400" i="0">
                                            <a:solidFill>
                                              <a:schemeClr val="tx1"/>
                                            </a:solidFill>
                                            <a:latin typeface="Cambria Math" panose="02040503050406030204" pitchFamily="18" charset="0"/>
                                          </a:rPr>
                                          <m:t>×</m:t>
                                        </m:r>
                                        <m:d>
                                          <m:dPr>
                                            <m:begChr m:val="["/>
                                            <m:endChr m:val="]"/>
                                            <m:ctrlPr>
                                              <a:rPr lang="en-CA" sz="1400" i="1">
                                                <a:solidFill>
                                                  <a:schemeClr val="tx1"/>
                                                </a:solidFill>
                                                <a:latin typeface="Cambria Math" panose="02040503050406030204" pitchFamily="18" charset="0"/>
                                              </a:rPr>
                                            </m:ctrlPr>
                                          </m:dPr>
                                          <m:e>
                                            <m:f>
                                              <m:fPr>
                                                <m:ctrlPr>
                                                  <a:rPr lang="en-CA" sz="1400" i="1">
                                                    <a:solidFill>
                                                      <a:schemeClr val="tx1"/>
                                                    </a:solidFill>
                                                    <a:latin typeface="Cambria Math" panose="02040503050406030204" pitchFamily="18" charset="0"/>
                                                  </a:rPr>
                                                </m:ctrlPr>
                                              </m:fPr>
                                              <m:num>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𝑃</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𝑙𝑜𝑠𝑠</m:t>
                                                        </m:r>
                                                      </m:e>
                                                      <m:sub>
                                                        <m:r>
                                                          <a:rPr lang="en-CA" sz="1400" i="1">
                                                            <a:solidFill>
                                                              <a:schemeClr val="tx1"/>
                                                            </a:solidFill>
                                                            <a:latin typeface="Cambria Math" panose="02040503050406030204" pitchFamily="18" charset="0"/>
                                                          </a:rPr>
                                                          <m:t>𝑖𝑟</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r>
                                                  <a:rPr lang="en-CA" sz="1400" i="0">
                                                    <a:solidFill>
                                                      <a:schemeClr val="tx1"/>
                                                    </a:solidFill>
                                                    <a:latin typeface="Cambria Math" panose="02040503050406030204" pitchFamily="18" charset="0"/>
                                                  </a:rPr>
                                                  <m:t>−</m:t>
                                                </m:r>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𝑃</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𝑏𝑒𝑠𝑡</m:t>
                                                        </m:r>
                                                      </m:e>
                                                      <m:sub>
                                                        <m:r>
                                                          <a:rPr lang="en-CA" sz="1400" i="1">
                                                            <a:solidFill>
                                                              <a:schemeClr val="tx1"/>
                                                            </a:solidFill>
                                                            <a:latin typeface="Cambria Math" panose="02040503050406030204" pitchFamily="18" charset="0"/>
                                                          </a:rPr>
                                                          <m:t>𝑟</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num>
                                              <m:den>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𝑃</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𝑏𝑎𝑠𝑒</m:t>
                                                        </m:r>
                                                      </m:e>
                                                      <m:sub>
                                                        <m:r>
                                                          <a:rPr lang="en-CA" sz="1400" i="1">
                                                            <a:solidFill>
                                                              <a:schemeClr val="tx1"/>
                                                            </a:solidFill>
                                                            <a:latin typeface="Cambria Math" panose="02040503050406030204" pitchFamily="18" charset="0"/>
                                                          </a:rPr>
                                                          <m:t>𝑟</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den>
                                            </m:f>
                                          </m:e>
                                        </m:d>
                                      </m:e>
                                    </m:d>
                                  </m:e>
                                </m:func>
                              </m:e>
                            </m:d>
                          </m:e>
                        </m:nary>
                      </m:oMath>
                    </m:oMathPara>
                  </a14:m>
                  <a:endParaRPr lang="en-CA" sz="1400" dirty="0">
                    <a:solidFill>
                      <a:schemeClr val="tx1"/>
                    </a:solidFill>
                  </a:endParaRPr>
                </a:p>
              </p:txBody>
            </p:sp>
          </mc:Choice>
          <mc:Fallback xmlns="">
            <p:sp>
              <p:nvSpPr>
                <p:cNvPr id="10" name="TextBox 9">
                  <a:extLst>
                    <a:ext uri="{FF2B5EF4-FFF2-40B4-BE49-F238E27FC236}">
                      <a16:creationId xmlns:a16="http://schemas.microsoft.com/office/drawing/2014/main" id="{CD4277BB-E33C-EF1A-DD5C-C7B4695459D5}"/>
                    </a:ext>
                  </a:extLst>
                </p:cNvPr>
                <p:cNvSpPr txBox="1">
                  <a:spLocks noRot="1" noChangeAspect="1" noMove="1" noResize="1" noEditPoints="1" noAdjustHandles="1" noChangeArrowheads="1" noChangeShapeType="1" noTextEdit="1"/>
                </p:cNvSpPr>
                <p:nvPr/>
              </p:nvSpPr>
              <p:spPr>
                <a:xfrm>
                  <a:off x="1795618" y="4765559"/>
                  <a:ext cx="6208752" cy="71461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4EC6E1-D835-117B-360F-3E08532FF5DF}"/>
                    </a:ext>
                  </a:extLst>
                </p:cNvPr>
                <p:cNvSpPr txBox="1"/>
                <p:nvPr/>
              </p:nvSpPr>
              <p:spPr>
                <a:xfrm>
                  <a:off x="1795618" y="4041609"/>
                  <a:ext cx="6197860" cy="714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400" i="1" smtClean="0">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𝑂𝐹</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𝑡𝑜𝑟</m:t>
                                </m:r>
                              </m:e>
                              <m:sub>
                                <m:r>
                                  <a:rPr lang="en-CA" sz="1400" i="1">
                                    <a:solidFill>
                                      <a:schemeClr val="tx1"/>
                                    </a:solidFill>
                                    <a:latin typeface="Cambria Math" panose="02040503050406030204" pitchFamily="18" charset="0"/>
                                  </a:rPr>
                                  <m:t>𝑖</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r>
                          <a:rPr lang="en-CA" sz="1400" i="0">
                            <a:solidFill>
                              <a:schemeClr val="tx1"/>
                            </a:solidFill>
                            <a:latin typeface="Cambria Math" panose="02040503050406030204" pitchFamily="18" charset="0"/>
                          </a:rPr>
                          <m:t>=</m:t>
                        </m:r>
                        <m:nary>
                          <m:naryPr>
                            <m:chr m:val="∑"/>
                            <m:limLoc m:val="undOvr"/>
                            <m:ctrlPr>
                              <a:rPr lang="en-CA" sz="1400" i="1">
                                <a:solidFill>
                                  <a:schemeClr val="tx1"/>
                                </a:solidFill>
                                <a:latin typeface="Cambria Math" panose="02040503050406030204" pitchFamily="18" charset="0"/>
                              </a:rPr>
                            </m:ctrlPr>
                          </m:naryPr>
                          <m:sub>
                            <m:r>
                              <a:rPr lang="en-CA" sz="1400" i="1">
                                <a:solidFill>
                                  <a:schemeClr val="tx1"/>
                                </a:solidFill>
                                <a:latin typeface="Cambria Math" panose="02040503050406030204" pitchFamily="18" charset="0"/>
                              </a:rPr>
                              <m:t>𝑟</m:t>
                            </m:r>
                            <m:r>
                              <a:rPr lang="en-CA" sz="1400" i="0">
                                <a:solidFill>
                                  <a:schemeClr val="tx1"/>
                                </a:solidFill>
                                <a:latin typeface="Cambria Math" panose="02040503050406030204" pitchFamily="18" charset="0"/>
                              </a:rPr>
                              <m:t>=1,2…</m:t>
                            </m:r>
                          </m:sub>
                          <m:sup>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𝑁</m:t>
                                </m:r>
                              </m:e>
                              <m:sub>
                                <m:r>
                                  <a:rPr lang="en-CA" sz="1400" i="1">
                                    <a:solidFill>
                                      <a:schemeClr val="tx1"/>
                                    </a:solidFill>
                                    <a:latin typeface="Cambria Math" panose="02040503050406030204" pitchFamily="18" charset="0"/>
                                  </a:rPr>
                                  <m:t>𝑟</m:t>
                                </m:r>
                              </m:sub>
                            </m:sSub>
                          </m:sup>
                          <m:e>
                            <m:d>
                              <m:dPr>
                                <m:ctrlPr>
                                  <a:rPr lang="en-CA" sz="1400" i="1">
                                    <a:solidFill>
                                      <a:schemeClr val="tx1"/>
                                    </a:solidFill>
                                    <a:latin typeface="Cambria Math" panose="02040503050406030204" pitchFamily="18" charset="0"/>
                                  </a:rPr>
                                </m:ctrlPr>
                              </m:dPr>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𝐸</m:t>
                                    </m:r>
                                  </m:e>
                                  <m:sub>
                                    <m:r>
                                      <m:rPr>
                                        <m:sty m:val="p"/>
                                      </m:rPr>
                                      <a:rPr lang="en-CA" sz="1400" b="0" i="0" smtClean="0">
                                        <a:solidFill>
                                          <a:schemeClr val="tx1"/>
                                        </a:solidFill>
                                        <a:latin typeface="Cambria Math" panose="02040503050406030204" pitchFamily="18" charset="0"/>
                                      </a:rPr>
                                      <m:t>i</m:t>
                                    </m:r>
                                  </m:sub>
                                </m:sSub>
                              </m:e>
                            </m:d>
                            <m:r>
                              <a:rPr lang="en-CA" sz="1400" i="0">
                                <a:solidFill>
                                  <a:schemeClr val="tx1"/>
                                </a:solidFill>
                                <a:latin typeface="Cambria Math" panose="02040503050406030204" pitchFamily="18" charset="0"/>
                              </a:rPr>
                              <m:t>×</m:t>
                            </m:r>
                            <m:d>
                              <m:dPr>
                                <m:ctrlPr>
                                  <a:rPr lang="en-CA" sz="1400" i="1">
                                    <a:solidFill>
                                      <a:schemeClr val="tx1"/>
                                    </a:solidFill>
                                    <a:latin typeface="Cambria Math" panose="02040503050406030204" pitchFamily="18" charset="0"/>
                                  </a:rPr>
                                </m:ctrlPr>
                              </m:dPr>
                              <m:e>
                                <m:r>
                                  <a:rPr lang="en-CA" sz="1400" i="0">
                                    <a:solidFill>
                                      <a:schemeClr val="tx1"/>
                                    </a:solidFill>
                                    <a:latin typeface="Cambria Math" panose="02040503050406030204" pitchFamily="18" charset="0"/>
                                  </a:rPr>
                                  <m:t>1−</m:t>
                                </m:r>
                                <m:func>
                                  <m:funcPr>
                                    <m:ctrlPr>
                                      <a:rPr lang="en-CA" sz="1400" i="1">
                                        <a:solidFill>
                                          <a:schemeClr val="tx1"/>
                                        </a:solidFill>
                                        <a:latin typeface="Cambria Math" panose="02040503050406030204" pitchFamily="18" charset="0"/>
                                      </a:rPr>
                                    </m:ctrlPr>
                                  </m:funcPr>
                                  <m:fName>
                                    <m:r>
                                      <a:rPr lang="en-CA" sz="1400" i="1">
                                        <a:solidFill>
                                          <a:schemeClr val="tx1"/>
                                        </a:solidFill>
                                        <a:latin typeface="Cambria Math" panose="02040503050406030204" pitchFamily="18" charset="0"/>
                                      </a:rPr>
                                      <m:t>𝑡𝑎𝑛h</m:t>
                                    </m:r>
                                  </m:fName>
                                  <m:e>
                                    <m:d>
                                      <m:dPr>
                                        <m:ctrlPr>
                                          <a:rPr lang="en-CA" sz="1400" i="1">
                                            <a:solidFill>
                                              <a:schemeClr val="tx1"/>
                                            </a:solidFill>
                                            <a:latin typeface="Cambria Math" panose="02040503050406030204" pitchFamily="18" charset="0"/>
                                          </a:rPr>
                                        </m:ctrlPr>
                                      </m:dPr>
                                      <m:e>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𝐾</m:t>
                                            </m:r>
                                          </m:e>
                                          <m:sub>
                                            <m:r>
                                              <a:rPr lang="en-CA" sz="1400" i="1">
                                                <a:solidFill>
                                                  <a:schemeClr val="tx1"/>
                                                </a:solidFill>
                                                <a:latin typeface="Cambria Math" panose="02040503050406030204" pitchFamily="18" charset="0"/>
                                              </a:rPr>
                                              <m:t>𝑡𝑜𝑟</m:t>
                                            </m:r>
                                          </m:sub>
                                        </m:sSub>
                                        <m:r>
                                          <a:rPr lang="en-CA" sz="1400" i="0">
                                            <a:solidFill>
                                              <a:schemeClr val="tx1"/>
                                            </a:solidFill>
                                            <a:latin typeface="Cambria Math" panose="02040503050406030204" pitchFamily="18" charset="0"/>
                                          </a:rPr>
                                          <m:t>×</m:t>
                                        </m:r>
                                        <m:d>
                                          <m:dPr>
                                            <m:begChr m:val="["/>
                                            <m:endChr m:val="]"/>
                                            <m:ctrlPr>
                                              <a:rPr lang="en-CA" sz="1400" i="1">
                                                <a:solidFill>
                                                  <a:schemeClr val="tx1"/>
                                                </a:solidFill>
                                                <a:latin typeface="Cambria Math" panose="02040503050406030204" pitchFamily="18" charset="0"/>
                                              </a:rPr>
                                            </m:ctrlPr>
                                          </m:dPr>
                                          <m:e>
                                            <m:f>
                                              <m:fPr>
                                                <m:ctrlPr>
                                                  <a:rPr lang="en-CA" sz="1400" i="1">
                                                    <a:solidFill>
                                                      <a:schemeClr val="tx1"/>
                                                    </a:solidFill>
                                                    <a:latin typeface="Cambria Math" panose="02040503050406030204" pitchFamily="18" charset="0"/>
                                                  </a:rPr>
                                                </m:ctrlPr>
                                              </m:fPr>
                                              <m:num>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𝑇</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𝑜𝑢𝑡</m:t>
                                                        </m:r>
                                                      </m:e>
                                                      <m:sub>
                                                        <m:r>
                                                          <a:rPr lang="en-CA" sz="1400" i="1">
                                                            <a:solidFill>
                                                              <a:schemeClr val="tx1"/>
                                                            </a:solidFill>
                                                            <a:latin typeface="Cambria Math" panose="02040503050406030204" pitchFamily="18" charset="0"/>
                                                          </a:rPr>
                                                          <m:t>𝑖𝑟</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r>
                                                  <a:rPr lang="en-CA" sz="1400" i="0">
                                                    <a:solidFill>
                                                      <a:schemeClr val="tx1"/>
                                                    </a:solidFill>
                                                    <a:latin typeface="Cambria Math" panose="02040503050406030204" pitchFamily="18" charset="0"/>
                                                  </a:rPr>
                                                  <m:t>−</m:t>
                                                </m:r>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𝑇</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𝑏𝑒𝑠𝑡</m:t>
                                                        </m:r>
                                                      </m:e>
                                                      <m:sub>
                                                        <m:r>
                                                          <a:rPr lang="en-CA" sz="1400" i="1">
                                                            <a:solidFill>
                                                              <a:schemeClr val="tx1"/>
                                                            </a:solidFill>
                                                            <a:latin typeface="Cambria Math" panose="02040503050406030204" pitchFamily="18" charset="0"/>
                                                          </a:rPr>
                                                          <m:t>𝑟</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num>
                                              <m:den>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𝑇</m:t>
                                                    </m:r>
                                                  </m:e>
                                                  <m:sub>
                                                    <m:sSub>
                                                      <m:sSubPr>
                                                        <m:ctrlPr>
                                                          <a:rPr lang="en-CA" sz="1400" i="1">
                                                            <a:solidFill>
                                                              <a:schemeClr val="tx1"/>
                                                            </a:solidFill>
                                                            <a:latin typeface="Cambria Math" panose="02040503050406030204" pitchFamily="18" charset="0"/>
                                                          </a:rPr>
                                                        </m:ctrlPr>
                                                      </m:sSubPr>
                                                      <m:e>
                                                        <m:r>
                                                          <a:rPr lang="en-CA" sz="1400" i="1">
                                                            <a:solidFill>
                                                              <a:schemeClr val="tx1"/>
                                                            </a:solidFill>
                                                            <a:latin typeface="Cambria Math" panose="02040503050406030204" pitchFamily="18" charset="0"/>
                                                          </a:rPr>
                                                          <m:t>𝑏𝑎𝑠𝑒</m:t>
                                                        </m:r>
                                                      </m:e>
                                                      <m:sub>
                                                        <m:r>
                                                          <a:rPr lang="en-CA" sz="1400" i="1">
                                                            <a:solidFill>
                                                              <a:schemeClr val="tx1"/>
                                                            </a:solidFill>
                                                            <a:latin typeface="Cambria Math" panose="02040503050406030204" pitchFamily="18" charset="0"/>
                                                          </a:rPr>
                                                          <m:t>𝑟</m:t>
                                                        </m:r>
                                                      </m:sub>
                                                    </m:sSub>
                                                  </m:sub>
                                                </m:sSub>
                                                <m:d>
                                                  <m:dPr>
                                                    <m:ctrlPr>
                                                      <a:rPr lang="en-CA" sz="1400" i="1">
                                                        <a:solidFill>
                                                          <a:schemeClr val="tx1"/>
                                                        </a:solidFill>
                                                        <a:latin typeface="Cambria Math" panose="02040503050406030204" pitchFamily="18" charset="0"/>
                                                      </a:rPr>
                                                    </m:ctrlPr>
                                                  </m:dPr>
                                                  <m:e>
                                                    <m:r>
                                                      <a:rPr lang="en-CA" sz="1400" i="1">
                                                        <a:solidFill>
                                                          <a:schemeClr val="tx1"/>
                                                        </a:solidFill>
                                                        <a:latin typeface="Cambria Math" panose="02040503050406030204" pitchFamily="18" charset="0"/>
                                                      </a:rPr>
                                                      <m:t>𝑔𝑒𝑛</m:t>
                                                    </m:r>
                                                  </m:e>
                                                </m:d>
                                              </m:den>
                                            </m:f>
                                          </m:e>
                                        </m:d>
                                      </m:e>
                                    </m:d>
                                  </m:e>
                                </m:func>
                              </m:e>
                            </m:d>
                          </m:e>
                        </m:nary>
                      </m:oMath>
                    </m:oMathPara>
                  </a14:m>
                  <a:endParaRPr lang="en-CA" sz="1400" dirty="0">
                    <a:solidFill>
                      <a:schemeClr val="tx1"/>
                    </a:solidFill>
                  </a:endParaRPr>
                </a:p>
              </p:txBody>
            </p:sp>
          </mc:Choice>
          <mc:Fallback xmlns="">
            <p:sp>
              <p:nvSpPr>
                <p:cNvPr id="11" name="TextBox 10">
                  <a:extLst>
                    <a:ext uri="{FF2B5EF4-FFF2-40B4-BE49-F238E27FC236}">
                      <a16:creationId xmlns:a16="http://schemas.microsoft.com/office/drawing/2014/main" id="{334EC6E1-D835-117B-360F-3E08532FF5DF}"/>
                    </a:ext>
                  </a:extLst>
                </p:cNvPr>
                <p:cNvSpPr txBox="1">
                  <a:spLocks noRot="1" noChangeAspect="1" noMove="1" noResize="1" noEditPoints="1" noAdjustHandles="1" noChangeArrowheads="1" noChangeShapeType="1" noTextEdit="1"/>
                </p:cNvSpPr>
                <p:nvPr/>
              </p:nvSpPr>
              <p:spPr>
                <a:xfrm>
                  <a:off x="1795618" y="4041609"/>
                  <a:ext cx="6197860" cy="714619"/>
                </a:xfrm>
                <a:prstGeom prst="rect">
                  <a:avLst/>
                </a:prstGeom>
                <a:blipFill>
                  <a:blip r:embed="rId6"/>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207D547C-91B0-3076-9990-E8375881D81D}"/>
                </a:ext>
              </a:extLst>
            </p:cNvPr>
            <p:cNvSpPr txBox="1"/>
            <p:nvPr/>
          </p:nvSpPr>
          <p:spPr>
            <a:xfrm>
              <a:off x="8876648" y="4245030"/>
              <a:ext cx="4994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A5D12AF-698A-5F51-DB93-2748BB09E264}"/>
                </a:ext>
              </a:extLst>
            </p:cNvPr>
            <p:cNvSpPr txBox="1"/>
            <p:nvPr/>
          </p:nvSpPr>
          <p:spPr>
            <a:xfrm>
              <a:off x="8876648" y="4968980"/>
              <a:ext cx="4994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(13)</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9037B9F4-F21D-0D51-5D27-4B88551943C4}"/>
              </a:ext>
            </a:extLst>
          </p:cNvPr>
          <p:cNvSpPr txBox="1"/>
          <p:nvPr/>
        </p:nvSpPr>
        <p:spPr>
          <a:xfrm>
            <a:off x="6774024" y="3646165"/>
            <a:ext cx="5307965"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24</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Depicts the desired torque and power performance required by different operating regions that appear in tractive applications.</a:t>
            </a:r>
          </a:p>
        </p:txBody>
      </p:sp>
    </p:spTree>
    <p:extLst>
      <p:ext uri="{BB962C8B-B14F-4D97-AF65-F5344CB8AC3E}">
        <p14:creationId xmlns:p14="http://schemas.microsoft.com/office/powerpoint/2010/main" val="124415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Adaptive Restart Genetic Algorithm Performance</a:t>
            </a:r>
          </a:p>
        </p:txBody>
      </p:sp>
      <p:sp>
        <p:nvSpPr>
          <p:cNvPr id="12" name="TextBox 11">
            <a:extLst>
              <a:ext uri="{FF2B5EF4-FFF2-40B4-BE49-F238E27FC236}">
                <a16:creationId xmlns:a16="http://schemas.microsoft.com/office/drawing/2014/main" id="{55524F66-D9AC-42BF-940F-0D8B8C84F890}"/>
              </a:ext>
            </a:extLst>
          </p:cNvPr>
          <p:cNvSpPr txBox="1"/>
          <p:nvPr/>
        </p:nvSpPr>
        <p:spPr>
          <a:xfrm>
            <a:off x="2031574" y="5366869"/>
            <a:ext cx="8199876" cy="707886"/>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ARGA successfully converged to high-quality non-dominated global optimal solution while maintaining low run times and resisting stalling and bias. </a:t>
            </a:r>
            <a:endParaRPr lang="en-CA" sz="2000" dirty="0">
              <a:latin typeface="Times New Roman" panose="02020603050405020304" pitchFamily="18" charset="0"/>
              <a:cs typeface="Times New Roman" panose="02020603050405020304" pitchFamily="18" charset="0"/>
            </a:endParaRPr>
          </a:p>
        </p:txBody>
      </p:sp>
      <p:pic>
        <p:nvPicPr>
          <p:cNvPr id="4" name="Picture 3" descr="Chart, line chart&#10;&#10;Description automatically generated">
            <a:extLst>
              <a:ext uri="{FF2B5EF4-FFF2-40B4-BE49-F238E27FC236}">
                <a16:creationId xmlns:a16="http://schemas.microsoft.com/office/drawing/2014/main" id="{1BA57944-1F17-B345-5E4D-BA270FA5689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7974194" y="1037339"/>
            <a:ext cx="4135326" cy="2268686"/>
          </a:xfrm>
          <a:prstGeom prst="rect">
            <a:avLst/>
          </a:prstGeom>
        </p:spPr>
      </p:pic>
      <p:pic>
        <p:nvPicPr>
          <p:cNvPr id="7" name="Picture 6" descr="Chart, diagram&#10;&#10;Description automatically generated">
            <a:extLst>
              <a:ext uri="{FF2B5EF4-FFF2-40B4-BE49-F238E27FC236}">
                <a16:creationId xmlns:a16="http://schemas.microsoft.com/office/drawing/2014/main" id="{3DE840CE-2946-43DE-0433-C90A15305CC8}"/>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3935823" y="790439"/>
            <a:ext cx="4135325" cy="2784034"/>
          </a:xfrm>
          <a:prstGeom prst="rect">
            <a:avLst/>
          </a:prstGeom>
        </p:spPr>
      </p:pic>
      <p:sp>
        <p:nvSpPr>
          <p:cNvPr id="8" name="TextBox 7">
            <a:extLst>
              <a:ext uri="{FF2B5EF4-FFF2-40B4-BE49-F238E27FC236}">
                <a16:creationId xmlns:a16="http://schemas.microsoft.com/office/drawing/2014/main" id="{C890EACC-D49A-7D5B-5449-BD2A8A4A09C5}"/>
              </a:ext>
            </a:extLst>
          </p:cNvPr>
          <p:cNvSpPr txBox="1"/>
          <p:nvPr/>
        </p:nvSpPr>
        <p:spPr>
          <a:xfrm>
            <a:off x="557923" y="4330479"/>
            <a:ext cx="10891123" cy="723275"/>
          </a:xfrm>
          <a:prstGeom prst="rect">
            <a:avLst/>
          </a:prstGeom>
          <a:noFill/>
        </p:spPr>
        <p:txBody>
          <a:bodyPr wrap="square">
            <a:spAutoFit/>
          </a:bodyPr>
          <a:lstStyle/>
          <a:p>
            <a:pPr marL="285750" indent="-285750">
              <a:lnSpc>
                <a:spcPct val="100000"/>
              </a:lnSpc>
              <a:spcBef>
                <a:spcPts val="600"/>
              </a:spcBef>
              <a:buFont typeface="Arial" panose="020B0604020202020204" pitchFamily="34" charset="0"/>
              <a:buChar char="•"/>
              <a:defRPr/>
            </a:pPr>
            <a:r>
              <a:rPr lang="en-US" sz="1800" dirty="0">
                <a:solidFill>
                  <a:prstClr val="black"/>
                </a:solidFill>
                <a:latin typeface="Times New Roman" panose="02020603050405020304" pitchFamily="18" charset="0"/>
                <a:cs typeface="Times New Roman" panose="02020603050405020304" pitchFamily="18" charset="0"/>
              </a:rPr>
              <a:t>ARGA performed 7 restarts, evaluating 357 generations each iteration, converged after 98.91 seconds</a:t>
            </a:r>
          </a:p>
          <a:p>
            <a:pPr marL="285750" indent="-285750">
              <a:lnSpc>
                <a:spcPct val="100000"/>
              </a:lnSpc>
              <a:spcBef>
                <a:spcPts val="600"/>
              </a:spcBef>
              <a:buFont typeface="Arial" panose="020B0604020202020204" pitchFamily="34" charset="0"/>
              <a:buChar char="•"/>
              <a:defRPr/>
            </a:pPr>
            <a:r>
              <a:rPr lang="en-US" dirty="0">
                <a:solidFill>
                  <a:prstClr val="black"/>
                </a:solidFill>
                <a:latin typeface="Times New Roman" panose="02020603050405020304" pitchFamily="18" charset="0"/>
                <a:cs typeface="Times New Roman" panose="02020603050405020304" pitchFamily="18" charset="0"/>
              </a:rPr>
              <a:t>Search space successfully reduced maintaining low run times while increasing confidence and quality of solution.</a:t>
            </a:r>
            <a:endParaRPr lang="en-US" sz="1800" dirty="0">
              <a:solidFill>
                <a:prstClr val="black"/>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77DD32EB-9CFE-B255-915C-65896F40DEF2}"/>
              </a:ext>
            </a:extLst>
          </p:cNvPr>
          <p:cNvGraphicFramePr>
            <a:graphicFrameLocks noGrp="1"/>
          </p:cNvGraphicFramePr>
          <p:nvPr>
            <p:extLst>
              <p:ext uri="{D42A27DB-BD31-4B8C-83A1-F6EECF244321}">
                <p14:modId xmlns:p14="http://schemas.microsoft.com/office/powerpoint/2010/main" val="1583237768"/>
              </p:ext>
            </p:extLst>
          </p:nvPr>
        </p:nvGraphicFramePr>
        <p:xfrm>
          <a:off x="215851" y="1316449"/>
          <a:ext cx="3774257" cy="2395058"/>
        </p:xfrm>
        <a:graphic>
          <a:graphicData uri="http://schemas.openxmlformats.org/drawingml/2006/table">
            <a:tbl>
              <a:tblPr firstRow="1" firstCol="1" bandRow="1"/>
              <a:tblGrid>
                <a:gridCol w="1213154">
                  <a:extLst>
                    <a:ext uri="{9D8B030D-6E8A-4147-A177-3AD203B41FA5}">
                      <a16:colId xmlns:a16="http://schemas.microsoft.com/office/drawing/2014/main" val="1981641313"/>
                    </a:ext>
                  </a:extLst>
                </a:gridCol>
                <a:gridCol w="600183">
                  <a:extLst>
                    <a:ext uri="{9D8B030D-6E8A-4147-A177-3AD203B41FA5}">
                      <a16:colId xmlns:a16="http://schemas.microsoft.com/office/drawing/2014/main" val="4175954384"/>
                    </a:ext>
                  </a:extLst>
                </a:gridCol>
                <a:gridCol w="1425150">
                  <a:extLst>
                    <a:ext uri="{9D8B030D-6E8A-4147-A177-3AD203B41FA5}">
                      <a16:colId xmlns:a16="http://schemas.microsoft.com/office/drawing/2014/main" val="21692774"/>
                    </a:ext>
                  </a:extLst>
                </a:gridCol>
                <a:gridCol w="535770">
                  <a:extLst>
                    <a:ext uri="{9D8B030D-6E8A-4147-A177-3AD203B41FA5}">
                      <a16:colId xmlns:a16="http://schemas.microsoft.com/office/drawing/2014/main" val="109998525"/>
                    </a:ext>
                  </a:extLst>
                </a:gridCol>
              </a:tblGrid>
              <a:tr h="249081">
                <a:tc>
                  <a:txBody>
                    <a:bodyPr/>
                    <a:lstStyle/>
                    <a:p>
                      <a:pPr algn="ctr">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Performance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Value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Performance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Value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8704806"/>
                  </a:ext>
                </a:extLst>
              </a:tr>
              <a:tr h="486993">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Total Number of Restarts</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7</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Centroid Output Torque OF Score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0.279</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7475268"/>
                  </a:ext>
                </a:extLst>
              </a:tr>
              <a:tr h="486993">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Algorithm Run Time (s)</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98.91</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Centroid Total Loss OF Score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0.483</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11015107"/>
                  </a:ext>
                </a:extLst>
              </a:tr>
              <a:tr h="486993">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Average Number of Generations</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357</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Total Centroid OF Score</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0.742</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69871873"/>
                  </a:ext>
                </a:extLst>
              </a:tr>
              <a:tr h="623351">
                <a:tc>
                  <a:txBody>
                    <a:bodyPr/>
                    <a:lstStyle/>
                    <a:p>
                      <a:pPr algn="l">
                        <a:lnSpc>
                          <a:spcPct val="100000"/>
                        </a:lnSpc>
                      </a:pPr>
                      <a:r>
                        <a:rPr lang="en-US" sz="12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Maximum Number of Stall Generations</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32</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just">
                        <a:lnSpc>
                          <a:spcPct val="100000"/>
                        </a:lnSpc>
                      </a:pPr>
                      <a:r>
                        <a:rPr lang="en-US" sz="1200" b="1" dirty="0">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algn="ctr">
                        <a:lnSpc>
                          <a:spcPct val="100000"/>
                        </a:lnSpc>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 </a:t>
                      </a:r>
                      <a:endParaRPr lang="en-CA" sz="12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84512549"/>
                  </a:ext>
                </a:extLst>
              </a:tr>
            </a:tbl>
          </a:graphicData>
        </a:graphic>
      </p:graphicFrame>
      <p:sp>
        <p:nvSpPr>
          <p:cNvPr id="11" name="TextBox 10">
            <a:extLst>
              <a:ext uri="{FF2B5EF4-FFF2-40B4-BE49-F238E27FC236}">
                <a16:creationId xmlns:a16="http://schemas.microsoft.com/office/drawing/2014/main" id="{2A33C5E3-38BF-F5E3-2457-C1572AE1D5CF}"/>
              </a:ext>
            </a:extLst>
          </p:cNvPr>
          <p:cNvSpPr txBox="1"/>
          <p:nvPr/>
        </p:nvSpPr>
        <p:spPr>
          <a:xfrm>
            <a:off x="215850" y="800577"/>
            <a:ext cx="3774257" cy="53860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7.</a:t>
            </a:r>
          </a:p>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Adaptive Restart Genetic Algorithm Performance</a:t>
            </a:r>
          </a:p>
        </p:txBody>
      </p:sp>
      <p:sp>
        <p:nvSpPr>
          <p:cNvPr id="15" name="TextBox 14">
            <a:extLst>
              <a:ext uri="{FF2B5EF4-FFF2-40B4-BE49-F238E27FC236}">
                <a16:creationId xmlns:a16="http://schemas.microsoft.com/office/drawing/2014/main" id="{A9212F0F-AF53-5541-B548-E8E5481728A8}"/>
              </a:ext>
            </a:extLst>
          </p:cNvPr>
          <p:cNvSpPr txBox="1"/>
          <p:nvPr/>
        </p:nvSpPr>
        <p:spPr>
          <a:xfrm>
            <a:off x="7974195" y="3351921"/>
            <a:ext cx="4135325" cy="400110"/>
          </a:xfrm>
          <a:prstGeom prst="rect">
            <a:avLst/>
          </a:prstGeom>
          <a:noFill/>
        </p:spPr>
        <p:txBody>
          <a:bodyPr wrap="square">
            <a:spAutoFit/>
          </a:bodyPr>
          <a:lstStyle/>
          <a:p>
            <a:pPr algn="just">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26</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The local upper and lower bound with respect to one input variable and centroid evolution with respect to each restart iteration.</a:t>
            </a:r>
          </a:p>
        </p:txBody>
      </p:sp>
      <p:sp>
        <p:nvSpPr>
          <p:cNvPr id="19" name="TextBox 18">
            <a:extLst>
              <a:ext uri="{FF2B5EF4-FFF2-40B4-BE49-F238E27FC236}">
                <a16:creationId xmlns:a16="http://schemas.microsoft.com/office/drawing/2014/main" id="{DBED6687-FD77-8CD7-4C3B-F4694F0C8997}"/>
              </a:ext>
            </a:extLst>
          </p:cNvPr>
          <p:cNvSpPr txBox="1"/>
          <p:nvPr/>
        </p:nvSpPr>
        <p:spPr>
          <a:xfrm>
            <a:off x="3990107" y="3592419"/>
            <a:ext cx="4135325" cy="415498"/>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25</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Normalized torque and losses of the best-known solution at each generation across all restart iterations and the respective centroids.</a:t>
            </a:r>
          </a:p>
        </p:txBody>
      </p:sp>
    </p:spTree>
    <p:extLst>
      <p:ext uri="{BB962C8B-B14F-4D97-AF65-F5344CB8AC3E}">
        <p14:creationId xmlns:p14="http://schemas.microsoft.com/office/powerpoint/2010/main" val="46405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Optimal Rotor Bar Shape and Objective Performance</a:t>
            </a:r>
          </a:p>
        </p:txBody>
      </p:sp>
      <p:sp>
        <p:nvSpPr>
          <p:cNvPr id="17" name="TextBox 16">
            <a:extLst>
              <a:ext uri="{FF2B5EF4-FFF2-40B4-BE49-F238E27FC236}">
                <a16:creationId xmlns:a16="http://schemas.microsoft.com/office/drawing/2014/main" id="{39A1185A-C603-EAA9-21F1-DA37EE3013FA}"/>
              </a:ext>
            </a:extLst>
          </p:cNvPr>
          <p:cNvSpPr txBox="1"/>
          <p:nvPr/>
        </p:nvSpPr>
        <p:spPr>
          <a:xfrm>
            <a:off x="414986" y="5604072"/>
            <a:ext cx="11362027" cy="400110"/>
          </a:xfrm>
          <a:prstGeom prst="rect">
            <a:avLst/>
          </a:prstGeom>
          <a:noFill/>
          <a:ln>
            <a:solidFill>
              <a:srgbClr val="FF0000"/>
            </a:solidFill>
            <a:prstDash val="lgDash"/>
          </a:ln>
        </p:spPr>
        <p:txBody>
          <a:bodyPr wrap="square" rtlCol="0">
            <a:spAutoFit/>
          </a:bodyPr>
          <a:lstStyle/>
          <a:p>
            <a:r>
              <a:rPr lang="en-US" sz="2000" dirty="0">
                <a:latin typeface="Times New Roman" panose="02020603050405020304" pitchFamily="18" charset="0"/>
                <a:cs typeface="Times New Roman" panose="02020603050405020304" pitchFamily="18" charset="0"/>
              </a:rPr>
              <a:t>Optimal IM offers +7.51% torque and -0.55% losses resulting in +7.51% torque density and +1.3% efficiency</a:t>
            </a:r>
            <a:endParaRPr lang="en-CA" sz="2000"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FF8A9453-7BB0-1B80-42E8-C110EDA665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112"/>
          <a:stretch/>
        </p:blipFill>
        <p:spPr>
          <a:xfrm>
            <a:off x="6894184" y="866835"/>
            <a:ext cx="5214151" cy="3513795"/>
          </a:xfrm>
          <a:prstGeom prst="rect">
            <a:avLst/>
          </a:prstGeom>
        </p:spPr>
      </p:pic>
      <p:graphicFrame>
        <p:nvGraphicFramePr>
          <p:cNvPr id="7" name="Table 6">
            <a:extLst>
              <a:ext uri="{FF2B5EF4-FFF2-40B4-BE49-F238E27FC236}">
                <a16:creationId xmlns:a16="http://schemas.microsoft.com/office/drawing/2014/main" id="{5F1ADF89-7260-991C-E766-78C66588EFE0}"/>
              </a:ext>
            </a:extLst>
          </p:cNvPr>
          <p:cNvGraphicFramePr>
            <a:graphicFrameLocks noGrp="1"/>
          </p:cNvGraphicFramePr>
          <p:nvPr>
            <p:extLst>
              <p:ext uri="{D42A27DB-BD31-4B8C-83A1-F6EECF244321}">
                <p14:modId xmlns:p14="http://schemas.microsoft.com/office/powerpoint/2010/main" val="1833618981"/>
              </p:ext>
            </p:extLst>
          </p:nvPr>
        </p:nvGraphicFramePr>
        <p:xfrm>
          <a:off x="509691" y="1169531"/>
          <a:ext cx="5995017" cy="1952946"/>
        </p:xfrm>
        <a:graphic>
          <a:graphicData uri="http://schemas.openxmlformats.org/drawingml/2006/table">
            <a:tbl>
              <a:tblPr firstRow="1" firstCol="1" bandRow="1"/>
              <a:tblGrid>
                <a:gridCol w="1530620">
                  <a:extLst>
                    <a:ext uri="{9D8B030D-6E8A-4147-A177-3AD203B41FA5}">
                      <a16:colId xmlns:a16="http://schemas.microsoft.com/office/drawing/2014/main" val="1067349770"/>
                    </a:ext>
                  </a:extLst>
                </a:gridCol>
                <a:gridCol w="1466889">
                  <a:extLst>
                    <a:ext uri="{9D8B030D-6E8A-4147-A177-3AD203B41FA5}">
                      <a16:colId xmlns:a16="http://schemas.microsoft.com/office/drawing/2014/main" val="1088804656"/>
                    </a:ext>
                  </a:extLst>
                </a:gridCol>
                <a:gridCol w="1604800">
                  <a:extLst>
                    <a:ext uri="{9D8B030D-6E8A-4147-A177-3AD203B41FA5}">
                      <a16:colId xmlns:a16="http://schemas.microsoft.com/office/drawing/2014/main" val="3057122228"/>
                    </a:ext>
                  </a:extLst>
                </a:gridCol>
                <a:gridCol w="1392708">
                  <a:extLst>
                    <a:ext uri="{9D8B030D-6E8A-4147-A177-3AD203B41FA5}">
                      <a16:colId xmlns:a16="http://schemas.microsoft.com/office/drawing/2014/main" val="4087369156"/>
                    </a:ext>
                  </a:extLst>
                </a:gridCol>
              </a:tblGrid>
              <a:tr h="532980">
                <a:tc>
                  <a:txBody>
                    <a:bodyPr/>
                    <a:lstStyle/>
                    <a:p>
                      <a:pPr algn="ctr">
                        <a:lnSpc>
                          <a:spcPct val="100000"/>
                        </a:lnSpc>
                      </a:pPr>
                      <a:r>
                        <a:rPr lang="en-CA" sz="1600" b="1" dirty="0">
                          <a:effectLst/>
                          <a:latin typeface="Times New Roman" panose="02020603050405020304" pitchFamily="18" charset="0"/>
                          <a:ea typeface="Malgun Gothic" panose="020B0503020000020004" pitchFamily="34" charset="-127"/>
                          <a:cs typeface="Times New Roman" panose="02020603050405020304" pitchFamily="18" charset="0"/>
                        </a:rPr>
                        <a:t>Performance Objective</a:t>
                      </a: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Baseline IM </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Optimized IM</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Performance Improvement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9843748"/>
                  </a:ext>
                </a:extLst>
              </a:tr>
              <a:tr h="473322">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Torque (Nm)</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CA" sz="1600" dirty="0">
                          <a:effectLst/>
                          <a:latin typeface="Times New Roman" panose="02020603050405020304" pitchFamily="18" charset="0"/>
                          <a:ea typeface="Malgun Gothic" panose="020B0503020000020004" pitchFamily="34" charset="-127"/>
                          <a:cs typeface="Times New Roman" panose="02020603050405020304" pitchFamily="18" charset="0"/>
                        </a:rPr>
                        <a:t>21.24</a:t>
                      </a: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CA" sz="1600" dirty="0">
                          <a:effectLst/>
                          <a:latin typeface="Times New Roman" panose="02020603050405020304" pitchFamily="18" charset="0"/>
                          <a:ea typeface="Malgun Gothic" panose="020B0503020000020004" pitchFamily="34" charset="-127"/>
                          <a:cs typeface="Times New Roman" panose="02020603050405020304" pitchFamily="18" charset="0"/>
                        </a:rPr>
                        <a:t>22.77</a:t>
                      </a: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+7.51%</a:t>
                      </a:r>
                      <a:endParaRPr lang="en-CA" sz="1600" b="1"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683093"/>
                  </a:ext>
                </a:extLst>
              </a:tr>
              <a:tr h="473322">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Losses (W)</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CA" sz="1600" dirty="0">
                          <a:effectLst/>
                          <a:latin typeface="Times New Roman" panose="02020603050405020304" pitchFamily="18" charset="0"/>
                          <a:ea typeface="Malgun Gothic" panose="020B0503020000020004" pitchFamily="34" charset="-127"/>
                          <a:cs typeface="Times New Roman" panose="02020603050405020304" pitchFamily="18" charset="0"/>
                        </a:rPr>
                        <a:t>1,064.8</a:t>
                      </a: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CA" sz="1600" dirty="0">
                          <a:effectLst/>
                          <a:latin typeface="Times New Roman" panose="02020603050405020304" pitchFamily="18" charset="0"/>
                          <a:ea typeface="Malgun Gothic" panose="020B0503020000020004" pitchFamily="34" charset="-127"/>
                          <a:cs typeface="Times New Roman" panose="02020603050405020304" pitchFamily="18" charset="0"/>
                        </a:rPr>
                        <a:t>1,059.5</a:t>
                      </a: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-0.55%</a:t>
                      </a:r>
                      <a:endParaRPr lang="en-CA" sz="1600" b="1"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5628497"/>
                  </a:ext>
                </a:extLst>
              </a:tr>
              <a:tr h="473322">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Efficiency (%)</a:t>
                      </a:r>
                      <a:endParaRPr lang="en-CA" sz="1600" b="1"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CA" sz="1600" dirty="0">
                          <a:effectLst/>
                          <a:latin typeface="Times New Roman" panose="02020603050405020304" pitchFamily="18" charset="0"/>
                          <a:ea typeface="Malgun Gothic" panose="020B0503020000020004" pitchFamily="34" charset="-127"/>
                          <a:cs typeface="Times New Roman" panose="02020603050405020304" pitchFamily="18" charset="0"/>
                        </a:rPr>
                        <a:t>79.05</a:t>
                      </a: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CA" sz="1600" dirty="0">
                          <a:effectLst/>
                          <a:latin typeface="Times New Roman" panose="02020603050405020304" pitchFamily="18" charset="0"/>
                          <a:ea typeface="Malgun Gothic" panose="020B0503020000020004" pitchFamily="34" charset="-127"/>
                          <a:cs typeface="Times New Roman" panose="02020603050405020304" pitchFamily="18" charset="0"/>
                        </a:rPr>
                        <a:t>80.19</a:t>
                      </a:r>
                    </a:p>
                  </a:txBody>
                  <a:tcPr marL="17780" marR="177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+1.30%</a:t>
                      </a:r>
                      <a:endParaRPr lang="en-CA" sz="1600" b="1"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66905179"/>
                  </a:ext>
                </a:extLst>
              </a:tr>
            </a:tbl>
          </a:graphicData>
        </a:graphic>
      </p:graphicFrame>
      <p:pic>
        <p:nvPicPr>
          <p:cNvPr id="9" name="Picture 8" descr="Diagram&#10;&#10;Description automatically generated">
            <a:extLst>
              <a:ext uri="{FF2B5EF4-FFF2-40B4-BE49-F238E27FC236}">
                <a16:creationId xmlns:a16="http://schemas.microsoft.com/office/drawing/2014/main" id="{4108C202-E1C6-6A89-C4A3-E8988674ED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9011"/>
          <a:stretch/>
        </p:blipFill>
        <p:spPr>
          <a:xfrm>
            <a:off x="414986" y="3288711"/>
            <a:ext cx="6167262" cy="1091919"/>
          </a:xfrm>
          <a:prstGeom prst="rect">
            <a:avLst/>
          </a:prstGeom>
        </p:spPr>
      </p:pic>
      <p:sp>
        <p:nvSpPr>
          <p:cNvPr id="8" name="TextBox 7">
            <a:extLst>
              <a:ext uri="{FF2B5EF4-FFF2-40B4-BE49-F238E27FC236}">
                <a16:creationId xmlns:a16="http://schemas.microsoft.com/office/drawing/2014/main" id="{AF5D6799-0665-2AD7-83F2-A4A1E8EB3C00}"/>
              </a:ext>
            </a:extLst>
          </p:cNvPr>
          <p:cNvSpPr txBox="1"/>
          <p:nvPr/>
        </p:nvSpPr>
        <p:spPr>
          <a:xfrm>
            <a:off x="6894184" y="4370359"/>
            <a:ext cx="5214151" cy="246221"/>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28</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Depicts the rotor structure of the baseline IM and the optimized IM proposed.</a:t>
            </a:r>
          </a:p>
        </p:txBody>
      </p:sp>
      <p:sp>
        <p:nvSpPr>
          <p:cNvPr id="10" name="TextBox 9">
            <a:extLst>
              <a:ext uri="{FF2B5EF4-FFF2-40B4-BE49-F238E27FC236}">
                <a16:creationId xmlns:a16="http://schemas.microsoft.com/office/drawing/2014/main" id="{E9670039-759D-94AB-200A-E25926285FF8}"/>
              </a:ext>
            </a:extLst>
          </p:cNvPr>
          <p:cNvSpPr txBox="1"/>
          <p:nvPr/>
        </p:nvSpPr>
        <p:spPr>
          <a:xfrm>
            <a:off x="414986" y="4370359"/>
            <a:ext cx="6479198" cy="246221"/>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27</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Depicts an overlay of baseline rotor bar against the optimized rotor bar demonstrating the change in shape.</a:t>
            </a:r>
          </a:p>
        </p:txBody>
      </p:sp>
      <p:sp>
        <p:nvSpPr>
          <p:cNvPr id="12" name="TextBox 11">
            <a:extLst>
              <a:ext uri="{FF2B5EF4-FFF2-40B4-BE49-F238E27FC236}">
                <a16:creationId xmlns:a16="http://schemas.microsoft.com/office/drawing/2014/main" id="{FE1CFEB3-073D-E78A-6708-B30D171C846A}"/>
              </a:ext>
            </a:extLst>
          </p:cNvPr>
          <p:cNvSpPr txBox="1"/>
          <p:nvPr/>
        </p:nvSpPr>
        <p:spPr>
          <a:xfrm>
            <a:off x="509691" y="884467"/>
            <a:ext cx="5995017"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8. Average Tractive Performance of Baseline and Optimal Rotor Bar</a:t>
            </a:r>
          </a:p>
        </p:txBody>
      </p:sp>
      <p:sp>
        <p:nvSpPr>
          <p:cNvPr id="14" name="TextBox 13">
            <a:extLst>
              <a:ext uri="{FF2B5EF4-FFF2-40B4-BE49-F238E27FC236}">
                <a16:creationId xmlns:a16="http://schemas.microsoft.com/office/drawing/2014/main" id="{A7BFF952-2120-622F-E9F5-37CDC73F16CB}"/>
              </a:ext>
            </a:extLst>
          </p:cNvPr>
          <p:cNvSpPr txBox="1"/>
          <p:nvPr/>
        </p:nvSpPr>
        <p:spPr>
          <a:xfrm>
            <a:off x="414986" y="4765097"/>
            <a:ext cx="11362027" cy="646331"/>
          </a:xfrm>
          <a:prstGeom prst="rect">
            <a:avLst/>
          </a:prstGeom>
          <a:noFill/>
        </p:spPr>
        <p:txBody>
          <a:bodyPr wrap="square">
            <a:spAutoFit/>
          </a:bodyPr>
          <a:lstStyle/>
          <a:p>
            <a:pPr marL="285750" indent="-285750">
              <a:lnSpc>
                <a:spcPct val="100000"/>
              </a:lnSpc>
              <a:spcBef>
                <a:spcPts val="0"/>
              </a:spcBef>
              <a:spcAft>
                <a:spcPts val="12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PECM is capable</a:t>
            </a:r>
            <a:r>
              <a:rPr lang="en-US" dirty="0">
                <a:latin typeface="Times New Roman" panose="02020603050405020304" pitchFamily="18" charset="0"/>
                <a:cs typeface="Times New Roman" panose="02020603050405020304" pitchFamily="18" charset="0"/>
              </a:rPr>
              <a:t> of torque, total loss and efficiency prediction of the baseline IM within 7.16%, 7.89% and 1.12% of FEA results, respectively.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91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Concluding Statements</a:t>
            </a:r>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6C7814-38B1-DC73-2A6B-DC96C6C00F37}"/>
              </a:ext>
            </a:extLst>
          </p:cNvPr>
          <p:cNvSpPr txBox="1"/>
          <p:nvPr/>
        </p:nvSpPr>
        <p:spPr>
          <a:xfrm>
            <a:off x="185056" y="5393769"/>
            <a:ext cx="11821885" cy="707886"/>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Novel method proposed satisfied global objective of developing and implementing multi-objective algorithm to optimize rotor bar geometry considering dynamic operation resulting in tractive IM improving commercial EVs.</a:t>
            </a:r>
            <a:endParaRPr lang="en-CA" sz="2000" dirty="0">
              <a:latin typeface="Times New Roman" panose="02020603050405020304" pitchFamily="18" charset="0"/>
              <a:cs typeface="Times New Roman" panose="02020603050405020304" pitchFamily="18" charset="0"/>
            </a:endParaRPr>
          </a:p>
        </p:txBody>
      </p:sp>
      <p:pic>
        <p:nvPicPr>
          <p:cNvPr id="8" name="Picture 7" descr="Graphical user interface, application&#10;&#10;Description automatically generated with medium confidence">
            <a:extLst>
              <a:ext uri="{FF2B5EF4-FFF2-40B4-BE49-F238E27FC236}">
                <a16:creationId xmlns:a16="http://schemas.microsoft.com/office/drawing/2014/main" id="{1125AC71-D6F2-1A5B-083B-E838FF3A7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262" y="931717"/>
            <a:ext cx="11251476" cy="4253346"/>
          </a:xfrm>
          <a:prstGeom prst="rect">
            <a:avLst/>
          </a:prstGeom>
        </p:spPr>
      </p:pic>
    </p:spTree>
    <p:extLst>
      <p:ext uri="{BB962C8B-B14F-4D97-AF65-F5344CB8AC3E}">
        <p14:creationId xmlns:p14="http://schemas.microsoft.com/office/powerpoint/2010/main" val="940192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Future Research Scope</a:t>
            </a:r>
          </a:p>
        </p:txBody>
      </p:sp>
      <p:sp>
        <p:nvSpPr>
          <p:cNvPr id="3" name="Content Placeholder 2">
            <a:extLst>
              <a:ext uri="{FF2B5EF4-FFF2-40B4-BE49-F238E27FC236}">
                <a16:creationId xmlns:a16="http://schemas.microsoft.com/office/drawing/2014/main" id="{27360CB2-4E4C-B677-492E-8DF42CF93EB8}"/>
              </a:ext>
            </a:extLst>
          </p:cNvPr>
          <p:cNvSpPr txBox="1">
            <a:spLocks/>
          </p:cNvSpPr>
          <p:nvPr/>
        </p:nvSpPr>
        <p:spPr>
          <a:xfrm>
            <a:off x="1813213" y="2012750"/>
            <a:ext cx="8565573" cy="2832500"/>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Modify analytical model to incorporate rotor skewing and pitching</a:t>
            </a:r>
          </a:p>
          <a:p>
            <a:pPr>
              <a:lnSpc>
                <a:spcPct val="2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Incorporate meta-parameters as input variables (stack length, number of rotor bars, etc.)</a:t>
            </a:r>
          </a:p>
          <a:p>
            <a:pPr>
              <a:lnSpc>
                <a:spcPct val="2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Expand optimization to include stator slot geometry simultaneously</a:t>
            </a:r>
          </a:p>
          <a:p>
            <a:pPr>
              <a:lnSpc>
                <a:spcPct val="2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Incorporate thermal and vibrational effects ensuring multi-disciplinary optimal solution</a:t>
            </a:r>
          </a:p>
        </p:txBody>
      </p:sp>
    </p:spTree>
    <p:extLst>
      <p:ext uri="{BB962C8B-B14F-4D97-AF65-F5344CB8AC3E}">
        <p14:creationId xmlns:p14="http://schemas.microsoft.com/office/powerpoint/2010/main" val="3800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Publication to Date</a:t>
            </a:r>
          </a:p>
        </p:txBody>
      </p:sp>
      <p:sp>
        <p:nvSpPr>
          <p:cNvPr id="4" name="Content Placeholder 2"/>
          <p:cNvSpPr txBox="1">
            <a:spLocks/>
          </p:cNvSpPr>
          <p:nvPr/>
        </p:nvSpPr>
        <p:spPr>
          <a:xfrm>
            <a:off x="521368" y="1649092"/>
            <a:ext cx="11149263" cy="3559816"/>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defRPr/>
            </a:pPr>
            <a:r>
              <a:rPr lang="en-US" sz="1800" dirty="0">
                <a:solidFill>
                  <a:prstClr val="black"/>
                </a:solidFill>
                <a:latin typeface="Times New Roman" panose="02020603050405020304" pitchFamily="18" charset="0"/>
                <a:cs typeface="Times New Roman" panose="02020603050405020304" pitchFamily="18" charset="0"/>
              </a:rPr>
              <a:t>T. Stachl, </a:t>
            </a:r>
            <a:r>
              <a:rPr lang="en-US" sz="1800" dirty="0" err="1">
                <a:solidFill>
                  <a:prstClr val="black"/>
                </a:solidFill>
                <a:latin typeface="Times New Roman" panose="02020603050405020304" pitchFamily="18" charset="0"/>
                <a:cs typeface="Times New Roman" panose="02020603050405020304" pitchFamily="18" charset="0"/>
              </a:rPr>
              <a:t>Areej</a:t>
            </a:r>
            <a:r>
              <a:rPr lang="en-US" sz="1800" dirty="0">
                <a:solidFill>
                  <a:prstClr val="black"/>
                </a:solidFill>
                <a:latin typeface="Times New Roman" panose="02020603050405020304" pitchFamily="18" charset="0"/>
                <a:cs typeface="Times New Roman" panose="02020603050405020304" pitchFamily="18" charset="0"/>
              </a:rPr>
              <a:t> Fatima, Mohammad </a:t>
            </a:r>
            <a:r>
              <a:rPr lang="en-US" sz="1800" dirty="0" err="1">
                <a:solidFill>
                  <a:prstClr val="black"/>
                </a:solidFill>
                <a:latin typeface="Times New Roman" panose="02020603050405020304" pitchFamily="18" charset="0"/>
                <a:cs typeface="Times New Roman" panose="02020603050405020304" pitchFamily="18" charset="0"/>
              </a:rPr>
              <a:t>Sedigh</a:t>
            </a:r>
            <a:r>
              <a:rPr lang="en-US" sz="1800" dirty="0">
                <a:solidFill>
                  <a:prstClr val="black"/>
                </a:solidFill>
                <a:latin typeface="Times New Roman" panose="02020603050405020304" pitchFamily="18" charset="0"/>
                <a:cs typeface="Times New Roman" panose="02020603050405020304" pitchFamily="18" charset="0"/>
              </a:rPr>
              <a:t> </a:t>
            </a:r>
            <a:r>
              <a:rPr lang="en-US" sz="1800" dirty="0" err="1">
                <a:solidFill>
                  <a:prstClr val="black"/>
                </a:solidFill>
                <a:latin typeface="Times New Roman" panose="02020603050405020304" pitchFamily="18" charset="0"/>
                <a:cs typeface="Times New Roman" panose="02020603050405020304" pitchFamily="18" charset="0"/>
              </a:rPr>
              <a:t>Toulabi</a:t>
            </a:r>
            <a:r>
              <a:rPr lang="en-US" sz="1800" dirty="0">
                <a:solidFill>
                  <a:prstClr val="black"/>
                </a:solidFill>
                <a:latin typeface="Times New Roman" panose="02020603050405020304" pitchFamily="18" charset="0"/>
                <a:cs typeface="Times New Roman" panose="02020603050405020304" pitchFamily="18" charset="0"/>
              </a:rPr>
              <a:t>, </a:t>
            </a:r>
            <a:r>
              <a:rPr lang="en-US" sz="1800" dirty="0" err="1">
                <a:solidFill>
                  <a:prstClr val="black"/>
                </a:solidFill>
                <a:latin typeface="Times New Roman" panose="02020603050405020304" pitchFamily="18" charset="0"/>
                <a:cs typeface="Times New Roman" panose="02020603050405020304" pitchFamily="18" charset="0"/>
              </a:rPr>
              <a:t>Wenlong</a:t>
            </a:r>
            <a:r>
              <a:rPr lang="en-US" sz="1800" dirty="0">
                <a:solidFill>
                  <a:prstClr val="black"/>
                </a:solidFill>
                <a:latin typeface="Times New Roman" panose="02020603050405020304" pitchFamily="18" charset="0"/>
                <a:cs typeface="Times New Roman" panose="02020603050405020304" pitchFamily="18" charset="0"/>
              </a:rPr>
              <a:t> Li, Anthony Lombardi, Jimi </a:t>
            </a:r>
            <a:r>
              <a:rPr lang="en-US" sz="1800" dirty="0" err="1">
                <a:solidFill>
                  <a:prstClr val="black"/>
                </a:solidFill>
                <a:latin typeface="Times New Roman" panose="02020603050405020304" pitchFamily="18" charset="0"/>
                <a:cs typeface="Times New Roman" panose="02020603050405020304" pitchFamily="18" charset="0"/>
              </a:rPr>
              <a:t>Tjong</a:t>
            </a:r>
            <a:r>
              <a:rPr lang="en-US" sz="1800" dirty="0">
                <a:solidFill>
                  <a:prstClr val="black"/>
                </a:solidFill>
                <a:latin typeface="Times New Roman" panose="02020603050405020304" pitchFamily="18" charset="0"/>
                <a:cs typeface="Times New Roman" panose="02020603050405020304" pitchFamily="18" charset="0"/>
              </a:rPr>
              <a:t>, and Narayan C. Kar., “</a:t>
            </a:r>
            <a:r>
              <a:rPr lang="en-US" sz="1800" dirty="0">
                <a:effectLst/>
                <a:latin typeface="Times New Roman" panose="02020603050405020304" pitchFamily="18" charset="0"/>
                <a:ea typeface="MS Mincho" panose="02020609040205080304" pitchFamily="49" charset="-128"/>
              </a:rPr>
              <a:t>Torque and Loss Optimized Rotor Bar Design for an Induction Machine Using a Nondominated Genetic Algorithm Through Objective Function Modeling,</a:t>
            </a:r>
            <a:r>
              <a:rPr lang="en-CA" sz="1800" dirty="0">
                <a:effectLst/>
                <a:latin typeface="Times New Roman" panose="02020603050405020304" pitchFamily="18" charset="0"/>
                <a:ea typeface="MS Mincho" panose="02020609040205080304" pitchFamily="49" charset="-128"/>
              </a:rPr>
              <a:t>”</a:t>
            </a:r>
            <a:r>
              <a:rPr lang="en-CA" sz="1800" dirty="0">
                <a:latin typeface="Times New Roman" panose="02020603050405020304" pitchFamily="18" charset="0"/>
                <a:ea typeface="MS Mincho" panose="02020609040205080304" pitchFamily="49" charset="-128"/>
              </a:rPr>
              <a:t> </a:t>
            </a:r>
            <a:r>
              <a:rPr kumimoji="0" lang="en-US" sz="180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IECON 2021 </a:t>
            </a:r>
            <a:r>
              <a:rPr lang="en-CA" sz="1800" dirty="0">
                <a:latin typeface="Times New Roman" panose="02020603050405020304" pitchFamily="18" charset="0"/>
                <a:ea typeface="MS Mincho" panose="02020609040205080304" pitchFamily="49" charset="-128"/>
              </a:rPr>
              <a:t>–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Accepted</a:t>
            </a:r>
          </a:p>
          <a:p>
            <a:pPr marL="342900" indent="-342900">
              <a:buFont typeface="+mj-lt"/>
              <a:buAutoNum type="arabicPeriod"/>
              <a:defRPr/>
            </a:pPr>
            <a:r>
              <a:rPr lang="en-US" sz="1800" dirty="0">
                <a:solidFill>
                  <a:prstClr val="black"/>
                </a:solidFill>
                <a:latin typeface="Times New Roman" panose="02020603050405020304" pitchFamily="18" charset="0"/>
                <a:cs typeface="Times New Roman" panose="02020603050405020304" pitchFamily="18" charset="0"/>
              </a:rPr>
              <a:t>A. Fatima, </a:t>
            </a:r>
            <a:r>
              <a:rPr lang="en-US" sz="1800" dirty="0" err="1">
                <a:solidFill>
                  <a:prstClr val="black"/>
                </a:solidFill>
                <a:latin typeface="Times New Roman" panose="02020603050405020304" pitchFamily="18" charset="0"/>
                <a:cs typeface="Times New Roman" panose="02020603050405020304" pitchFamily="18" charset="0"/>
              </a:rPr>
              <a:t>Areej</a:t>
            </a:r>
            <a:r>
              <a:rPr lang="en-US" sz="1800" dirty="0">
                <a:solidFill>
                  <a:prstClr val="black"/>
                </a:solidFill>
                <a:latin typeface="Times New Roman" panose="02020603050405020304" pitchFamily="18" charset="0"/>
                <a:cs typeface="Times New Roman" panose="02020603050405020304" pitchFamily="18" charset="0"/>
              </a:rPr>
              <a:t> Fatima, Tim Stachl, Mohammad </a:t>
            </a:r>
            <a:r>
              <a:rPr lang="en-US" sz="1800" dirty="0" err="1">
                <a:solidFill>
                  <a:prstClr val="black"/>
                </a:solidFill>
                <a:latin typeface="Times New Roman" panose="02020603050405020304" pitchFamily="18" charset="0"/>
                <a:cs typeface="Times New Roman" panose="02020603050405020304" pitchFamily="18" charset="0"/>
              </a:rPr>
              <a:t>Sedigh</a:t>
            </a:r>
            <a:r>
              <a:rPr lang="en-US" sz="1800" dirty="0">
                <a:solidFill>
                  <a:prstClr val="black"/>
                </a:solidFill>
                <a:latin typeface="Times New Roman" panose="02020603050405020304" pitchFamily="18" charset="0"/>
                <a:cs typeface="Times New Roman" panose="02020603050405020304" pitchFamily="18" charset="0"/>
              </a:rPr>
              <a:t> </a:t>
            </a:r>
            <a:r>
              <a:rPr lang="en-US" sz="1800" dirty="0" err="1">
                <a:solidFill>
                  <a:prstClr val="black"/>
                </a:solidFill>
                <a:latin typeface="Times New Roman" panose="02020603050405020304" pitchFamily="18" charset="0"/>
                <a:cs typeface="Times New Roman" panose="02020603050405020304" pitchFamily="18" charset="0"/>
              </a:rPr>
              <a:t>Toulabi</a:t>
            </a:r>
            <a:r>
              <a:rPr lang="en-US" sz="1800" dirty="0">
                <a:solidFill>
                  <a:prstClr val="black"/>
                </a:solidFill>
                <a:latin typeface="Times New Roman" panose="02020603050405020304" pitchFamily="18" charset="0"/>
                <a:cs typeface="Times New Roman" panose="02020603050405020304" pitchFamily="18" charset="0"/>
              </a:rPr>
              <a:t>, </a:t>
            </a:r>
            <a:r>
              <a:rPr lang="en-US" sz="1800" dirty="0" err="1">
                <a:solidFill>
                  <a:prstClr val="black"/>
                </a:solidFill>
                <a:latin typeface="Times New Roman" panose="02020603050405020304" pitchFamily="18" charset="0"/>
                <a:cs typeface="Times New Roman" panose="02020603050405020304" pitchFamily="18" charset="0"/>
              </a:rPr>
              <a:t>Wenlong</a:t>
            </a:r>
            <a:r>
              <a:rPr lang="en-US" sz="1800" dirty="0">
                <a:solidFill>
                  <a:prstClr val="black"/>
                </a:solidFill>
                <a:latin typeface="Times New Roman" panose="02020603050405020304" pitchFamily="18" charset="0"/>
                <a:cs typeface="Times New Roman" panose="02020603050405020304" pitchFamily="18" charset="0"/>
              </a:rPr>
              <a:t> Li, Jimi </a:t>
            </a:r>
            <a:r>
              <a:rPr lang="en-US" sz="1800" dirty="0" err="1">
                <a:solidFill>
                  <a:prstClr val="black"/>
                </a:solidFill>
                <a:latin typeface="Times New Roman" panose="02020603050405020304" pitchFamily="18" charset="0"/>
                <a:cs typeface="Times New Roman" panose="02020603050405020304" pitchFamily="18" charset="0"/>
              </a:rPr>
              <a:t>Tjong</a:t>
            </a:r>
            <a:r>
              <a:rPr lang="en-US" sz="1800" dirty="0">
                <a:solidFill>
                  <a:prstClr val="black"/>
                </a:solidFill>
                <a:latin typeface="Times New Roman" panose="02020603050405020304" pitchFamily="18" charset="0"/>
                <a:cs typeface="Times New Roman" panose="02020603050405020304" pitchFamily="18" charset="0"/>
              </a:rPr>
              <a:t>, Glenn </a:t>
            </a:r>
            <a:r>
              <a:rPr lang="en-US" sz="1800" dirty="0" err="1">
                <a:solidFill>
                  <a:prstClr val="black"/>
                </a:solidFill>
                <a:latin typeface="Times New Roman" panose="02020603050405020304" pitchFamily="18" charset="0"/>
                <a:cs typeface="Times New Roman" panose="02020603050405020304" pitchFamily="18" charset="0"/>
              </a:rPr>
              <a:t>Byczynski</a:t>
            </a:r>
            <a:r>
              <a:rPr lang="en-US" sz="1800" dirty="0">
                <a:solidFill>
                  <a:prstClr val="black"/>
                </a:solidFill>
                <a:latin typeface="Times New Roman" panose="02020603050405020304" pitchFamily="18" charset="0"/>
                <a:cs typeface="Times New Roman" panose="02020603050405020304" pitchFamily="18" charset="0"/>
              </a:rPr>
              <a:t>, and Narayan C. Kar, “Permeance–Based Equivalent Circuit Modeling of Induction Machines Considering Leakage Reactances and Non–Linearities for Steady–State Performance Prediction,” </a:t>
            </a:r>
            <a:r>
              <a:rPr kumimoji="0" lang="en-US" sz="180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IECON 2021 </a:t>
            </a:r>
            <a:r>
              <a:rPr lang="en-CA" sz="1800" dirty="0">
                <a:latin typeface="Times New Roman" panose="02020603050405020304" pitchFamily="18" charset="0"/>
                <a:ea typeface="MS Mincho" panose="02020609040205080304" pitchFamily="49" charset="-128"/>
              </a:rPr>
              <a:t>–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Accepted</a:t>
            </a:r>
            <a:endParaRPr kumimoji="0" lang="en-US" sz="180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indent="-342900">
              <a:buFont typeface="+mj-lt"/>
              <a:buAutoNum type="arabicPeriod"/>
              <a:defRPr/>
            </a:pPr>
            <a:r>
              <a:rPr lang="en-US" sz="1800" dirty="0">
                <a:solidFill>
                  <a:prstClr val="black"/>
                </a:solidFill>
                <a:latin typeface="Times New Roman" panose="02020603050405020304" pitchFamily="18" charset="0"/>
                <a:cs typeface="Times New Roman" panose="02020603050405020304" pitchFamily="18" charset="0"/>
              </a:rPr>
              <a:t>Buddhika De Silva Guruwatta Vidanalage, Mohammad Sedigh Toulabi, Tim Stachl, Anthony Lombardi, Jimi Tjong, and Narayan C. Kar, “Winding Function-Based Analytical Modeling of Core Loss in an Induction Machine Considering Slotting Effects and the Frequency Dependent B-H Curve Characteristics” </a:t>
            </a:r>
            <a:r>
              <a:rPr lang="en-US" sz="1800" i="1" dirty="0">
                <a:solidFill>
                  <a:prstClr val="black"/>
                </a:solidFill>
                <a:latin typeface="Times New Roman" panose="02020603050405020304" pitchFamily="18" charset="0"/>
                <a:cs typeface="Times New Roman" panose="02020603050405020304" pitchFamily="18" charset="0"/>
              </a:rPr>
              <a:t>INTERMAG 2022 Digest – </a:t>
            </a:r>
            <a:r>
              <a:rPr lang="en-US" sz="1800" b="1" dirty="0">
                <a:solidFill>
                  <a:prstClr val="black"/>
                </a:solidFill>
                <a:latin typeface="Times New Roman" panose="02020603050405020304" pitchFamily="18" charset="0"/>
                <a:cs typeface="Times New Roman" panose="02020603050405020304" pitchFamily="18" charset="0"/>
              </a:rPr>
              <a:t>Accepted</a:t>
            </a:r>
          </a:p>
          <a:p>
            <a:pPr marL="0" indent="0">
              <a:buNone/>
              <a:defRPr/>
            </a:pPr>
            <a:endParaRPr lang="en-US" sz="1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225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Comments &amp; Questions</a:t>
            </a:r>
          </a:p>
        </p:txBody>
      </p:sp>
      <p:sp>
        <p:nvSpPr>
          <p:cNvPr id="4" name="Content Placeholder 2"/>
          <p:cNvSpPr txBox="1">
            <a:spLocks/>
          </p:cNvSpPr>
          <p:nvPr/>
        </p:nvSpPr>
        <p:spPr>
          <a:xfrm>
            <a:off x="2595562" y="2387640"/>
            <a:ext cx="7000875" cy="1041360"/>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8000"/>
              </a:lnSpc>
              <a:spcBef>
                <a:spcPts val="100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Thank You</a:t>
            </a:r>
          </a:p>
          <a:p>
            <a:pPr marL="0" marR="0" lvl="0" indent="0" algn="ctr" defTabSz="914400" rtl="0" eaLnBrk="1" fontAlgn="auto" latinLnBrk="0" hangingPunct="1">
              <a:lnSpc>
                <a:spcPct val="108000"/>
              </a:lnSpc>
              <a:spcBef>
                <a:spcPts val="1000"/>
              </a:spcBef>
              <a:spcAft>
                <a:spcPts val="600"/>
              </a:spcAft>
              <a:buClrTx/>
              <a:buSzTx/>
              <a:buFont typeface="Arial" panose="020B0604020202020204" pitchFamily="34" charset="0"/>
              <a:buNone/>
              <a:tabLst/>
              <a:defRPr/>
            </a:pPr>
            <a:r>
              <a:rPr lang="en-US" sz="2400" b="1" dirty="0">
                <a:solidFill>
                  <a:prstClr val="black"/>
                </a:solidFill>
                <a:latin typeface="Times New Roman" panose="02020603050405020304" pitchFamily="18" charset="0"/>
                <a:cs typeface="Times New Roman" panose="02020603050405020304" pitchFamily="18" charset="0"/>
              </a:rPr>
              <a:t>Any comments, feedback or questions?</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694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5" name="TextBox 10">
            <a:extLst>
              <a:ext uri="{FF2B5EF4-FFF2-40B4-BE49-F238E27FC236}">
                <a16:creationId xmlns:a16="http://schemas.microsoft.com/office/drawing/2014/main" id="{52BF45A9-3228-4B0B-9E6A-88A9548AE896}"/>
              </a:ext>
            </a:extLst>
          </p:cNvPr>
          <p:cNvSpPr txBox="1"/>
          <p:nvPr/>
        </p:nvSpPr>
        <p:spPr>
          <a:xfrm>
            <a:off x="138546" y="823850"/>
            <a:ext cx="11914908" cy="53399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Aft>
                <a:spcPts val="600"/>
              </a:spcAft>
              <a:buSzPts val="800"/>
              <a:tabLst>
                <a:tab pos="228600" algn="l"/>
              </a:tabLst>
            </a:pP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[1]	Electric Vehicle Database. [Online]. Available: https://ev-database.org/#sort:path~type~order=.rank~number~desc|range-slider-range:prev~next=0~1200|range-slider-acceleration:prev~next=2~23|range-slider-topspeed:prev~next=110~450|range-slider-battery:prev~next=10~200|range-slider-towweight:prev~next=0~2500|range-slider-fastcharge:prev~next=0~1500|paging:currentPage=0|paging:number=9</a:t>
            </a:r>
          </a:p>
          <a:p>
            <a:pPr lvl="0">
              <a:spcAft>
                <a:spcPts val="600"/>
              </a:spcAft>
              <a:buSzPts val="800"/>
              <a:tabLst>
                <a:tab pos="228600" algn="l"/>
              </a:tabLst>
            </a:pP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[2]	</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EVSpecifications</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 Electric vehicle specifications, electric car news, EV comparisons. [Online]. Available: https://www.evspecifications.com</a:t>
            </a:r>
          </a:p>
          <a:p>
            <a:pPr lvl="0">
              <a:spcAft>
                <a:spcPts val="600"/>
              </a:spcAft>
              <a:buSzPts val="800"/>
              <a:tabLst>
                <a:tab pos="228600" algn="l"/>
              </a:tabLst>
            </a:pP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[3]	Mark Kane. (2022, Feb). Compare Electric Cars: EV Range, Specs, Pricing &amp; More. INSIDEEVs. [Online]. Available: https://insideevs.com/reviews/344001/compare-evs</a:t>
            </a:r>
          </a:p>
          <a:p>
            <a:pPr lvl="0">
              <a:spcAft>
                <a:spcPts val="600"/>
              </a:spcAft>
              <a:buSzPts val="800"/>
              <a:tabLst>
                <a:tab pos="228600" algn="l"/>
              </a:tabLst>
            </a:pP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[4] O. </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Dobzhanskyi</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E. Amiri and R. Gouws, "Comparison analysis of electric motors with two degrees of mechanical freedom: PM synchronous motor vs induction motor," 2016 II International Young Scientists Forum on Applied Physics and Engineering (YSF), 2016, pp. 14-17, </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10.1109/YSF.2016.7753750.</a:t>
            </a:r>
          </a:p>
          <a:p>
            <a:pPr lvl="0">
              <a:spcAft>
                <a:spcPts val="600"/>
              </a:spcAft>
              <a:buSzPts val="800"/>
              <a:tabLst>
                <a:tab pos="228600" algn="l"/>
              </a:tabLst>
            </a:pP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[5] E. Gary, A. </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Magno</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and R. Jorge, “Design, analysis and validation of a six-phase induction machine from a commercial three-phase for academic research,” IEEE Latin America Transactions, vol. 18, no. 11, pp. 1943-1952, Nov. 2020. </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10.1109/TLA.2020.9398636.</a:t>
            </a:r>
          </a:p>
          <a:p>
            <a:pPr lvl="0">
              <a:spcAft>
                <a:spcPts val="600"/>
              </a:spcAft>
              <a:buSzPts val="800"/>
              <a:tabLst>
                <a:tab pos="228600" algn="l"/>
              </a:tabLst>
            </a:pP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a:t>
            </a:r>
            <a:r>
              <a:rPr lang="en-US" sz="1200" dirty="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6</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Audi </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MediaCenter</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(2017) Audi e-</a:t>
            </a:r>
            <a:r>
              <a:rPr lang="en-US" sz="12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tron</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Sportback concept. [Online]. Available: https://www.audi-mediacenter.com/en/photos/detail/audi-e-tron-sportback-concept-44496</a:t>
            </a:r>
          </a:p>
          <a:p>
            <a:pPr>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[7] J. Edmonson, D. Wyatt, and L. Gear, “Electric motors for Electric Vehicles 2022-2032,”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IDTechEx</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23-Sep-2021. [Online]. Available: https://www.idtechex.com/en/research-report/electric-motors-for-electric-vehicles-2022-2032/842. [Accessed: 18-May-2022].</a:t>
            </a:r>
          </a:p>
          <a:p>
            <a:pPr>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a:t>
            </a:r>
            <a:r>
              <a:rPr lang="en-US" sz="1200" dirty="0">
                <a:latin typeface="Times New Roman" panose="02020603050405020304" pitchFamily="18" charset="0"/>
                <a:ea typeface="MS Mincho" panose="02020609040205080304" pitchFamily="49" charset="-128"/>
                <a:cs typeface="Times New Roman" panose="02020603050405020304" pitchFamily="18" charset="0"/>
              </a:rPr>
              <a:t>8</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M.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Zeraoulia</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“Electric motor drive selection issues for HEV propulsion systems: A comparative study,”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IEEE Trans. Vehicular Technology</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vol. 55, no. 6, pp. 1756–1764, Nov. 2006.</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a:t>
            </a:r>
            <a:r>
              <a:rPr lang="en-US" sz="1200" dirty="0">
                <a:latin typeface="Times New Roman" panose="02020603050405020304" pitchFamily="18" charset="0"/>
                <a:ea typeface="MS Mincho" panose="02020609040205080304" pitchFamily="49" charset="-128"/>
                <a:cs typeface="Times New Roman" panose="02020603050405020304" pitchFamily="18" charset="0"/>
              </a:rPr>
              <a:t>9</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D. Zhang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"A new optimal design method of rotor slot of three-phase squirrel cage induction motor for NEMA class D speed-torque characteristic using multi-objective optimization algorithm," </a:t>
            </a:r>
            <a:r>
              <a:rPr lang="en-US" sz="1200" i="1" dirty="0">
                <a:solidFill>
                  <a:srgbClr val="333333"/>
                </a:solidFill>
                <a:effectLst/>
                <a:latin typeface="Times New Roman" panose="02020603050405020304" pitchFamily="18" charset="0"/>
                <a:ea typeface="MS Mincho" panose="02020609040205080304" pitchFamily="49" charset="-128"/>
                <a:cs typeface="Times New Roman" panose="02020603050405020304" pitchFamily="18" charset="0"/>
              </a:rPr>
              <a:t>IEEE Trans. Magnetics</a:t>
            </a:r>
            <a:r>
              <a:rPr lang="en-US" sz="12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vol. 48, pp. 879-882, Feb. 2012.</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a:spcAft>
                <a:spcPts val="600"/>
              </a:spcAft>
              <a:buSzPts val="800"/>
              <a:tabLst>
                <a:tab pos="228600" algn="l"/>
              </a:tabLst>
            </a:pPr>
            <a:r>
              <a:rPr lang="en-US" sz="1200" dirty="0">
                <a:latin typeface="Times New Roman" panose="02020603050405020304" pitchFamily="18" charset="0"/>
                <a:ea typeface="MS Mincho" panose="02020609040205080304" pitchFamily="49" charset="-128"/>
                <a:cs typeface="Times New Roman" panose="02020603050405020304" pitchFamily="18" charset="0"/>
              </a:rPr>
              <a:t>[10] </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A. Gupta</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 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"Multi-objective design optimization of a three phase squirrel cage induction motor for electric propulsion system using genetic algorithm," in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Proc</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IEEE-STPEC</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2020.</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[11] T.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Schuhmann</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B.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Cebulski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and S. Paul, “Comparison of time-harmonic and transient finite element calculation of a squirrel cage induction machine for electric vehicles,” in Proc. Int. Conf.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Electr</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Mach., (ICEM), 2014, pp. 1037–1043.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10.1109/ICELMACH.2014.6960309.</a:t>
            </a:r>
          </a:p>
          <a:p>
            <a:pPr lvl="0">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[12] D. K. Kim and B. il Kwon, “A novel equivalent circuit model of linear induction motor based on finite element analysis and its coupling with external circuits,” IEEE Trans. Magnetics, vol. 42, no. 10, pp. 3407–3409, 2006,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10.1109/TMAG.2006.879078.</a:t>
            </a:r>
          </a:p>
          <a:p>
            <a:pPr lvl="0">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[13] L.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Montier</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T.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Henneron</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S.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Clenet</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and B.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Goursaud</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“Model Order Reduction </a:t>
            </a:r>
            <a:r>
              <a:rPr lang="en-US" sz="1200" dirty="0">
                <a:latin typeface="Times New Roman" panose="02020603050405020304" pitchFamily="18" charset="0"/>
                <a:ea typeface="MS Mincho" panose="02020609040205080304" pitchFamily="49" charset="-128"/>
                <a:cs typeface="Times New Roman" panose="02020603050405020304" pitchFamily="18" charset="0"/>
              </a:rPr>
              <a:t>A</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pplied to a Linear </a:t>
            </a:r>
            <a:r>
              <a:rPr lang="en-US" sz="1200" dirty="0">
                <a:latin typeface="Times New Roman" panose="02020603050405020304" pitchFamily="18" charset="0"/>
                <a:ea typeface="MS Mincho" panose="02020609040205080304" pitchFamily="49" charset="-128"/>
                <a:cs typeface="Times New Roman" panose="02020603050405020304" pitchFamily="18" charset="0"/>
              </a:rPr>
              <a:t>F</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inite </a:t>
            </a:r>
            <a:r>
              <a:rPr lang="en-US" sz="1200" dirty="0">
                <a:latin typeface="Times New Roman" panose="02020603050405020304" pitchFamily="18" charset="0"/>
                <a:ea typeface="MS Mincho" panose="02020609040205080304" pitchFamily="49" charset="-128"/>
                <a:cs typeface="Times New Roman" panose="02020603050405020304" pitchFamily="18" charset="0"/>
              </a:rPr>
              <a:t>E</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lement Model of a Squirrel </a:t>
            </a:r>
            <a:r>
              <a:rPr lang="en-US" sz="1200" dirty="0">
                <a:latin typeface="Times New Roman" panose="02020603050405020304" pitchFamily="18" charset="0"/>
                <a:ea typeface="MS Mincho" panose="02020609040205080304" pitchFamily="49" charset="-128"/>
                <a:cs typeface="Times New Roman" panose="02020603050405020304" pitchFamily="18" charset="0"/>
              </a:rPr>
              <a:t>C</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age </a:t>
            </a:r>
            <a:r>
              <a:rPr lang="en-US" sz="1200" dirty="0">
                <a:latin typeface="Times New Roman" panose="02020603050405020304" pitchFamily="18" charset="0"/>
                <a:ea typeface="MS Mincho" panose="02020609040205080304" pitchFamily="49" charset="-128"/>
                <a:cs typeface="Times New Roman" panose="02020603050405020304" pitchFamily="18" charset="0"/>
              </a:rPr>
              <a:t>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nduction Machine Based on POD Approach,” IEEE Trans. Magnetics, vol. 57, no. 6, pp.1-4, Jun. 2021.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10.1109/TMAG.2021.3066678.</a:t>
            </a:r>
          </a:p>
          <a:p>
            <a:pPr lvl="0">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[14] T. A.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Lipo</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“Magnetic circuits,” Introduction to AC Machine Design, IEEE, 2018, pp. 1–50.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10.1002/9781119352181.CH1.</a:t>
            </a:r>
          </a:p>
        </p:txBody>
      </p:sp>
    </p:spTree>
    <p:extLst>
      <p:ext uri="{BB962C8B-B14F-4D97-AF65-F5344CB8AC3E}">
        <p14:creationId xmlns:p14="http://schemas.microsoft.com/office/powerpoint/2010/main" val="4178315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5" name="TextBox 10">
            <a:extLst>
              <a:ext uri="{FF2B5EF4-FFF2-40B4-BE49-F238E27FC236}">
                <a16:creationId xmlns:a16="http://schemas.microsoft.com/office/drawing/2014/main" id="{52BF45A9-3228-4B0B-9E6A-88A9548AE896}"/>
              </a:ext>
            </a:extLst>
          </p:cNvPr>
          <p:cNvSpPr txBox="1"/>
          <p:nvPr/>
        </p:nvSpPr>
        <p:spPr>
          <a:xfrm>
            <a:off x="138546" y="733424"/>
            <a:ext cx="11914908" cy="552458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buSzPts val="800"/>
              <a:tabLst>
                <a:tab pos="228600" algn="l"/>
              </a:tabLs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[15] T. M.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Wolbank</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R.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Woehrnschimmel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and H. Hauser, “Transient magnetic modeling and measurements of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sensorless</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controlled induction machines,” IEEE Trans. Magnetics, vol. 38, no. 5, pp. 3279–3284, Sep. 2002.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10.1109/TMAG.2002.803312.</a:t>
            </a:r>
          </a:p>
          <a:p>
            <a:pPr lvl="0">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[16]</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 </a:t>
            </a:r>
            <a:r>
              <a:rPr lang="en-US" sz="1200" dirty="0" err="1">
                <a:effectLst/>
                <a:latin typeface="Times New Roman" panose="02020603050405020304" pitchFamily="18" charset="0"/>
                <a:ea typeface="MS Mincho" panose="02020609040205080304" pitchFamily="49" charset="-128"/>
                <a:cs typeface="Times New Roman" panose="02020603050405020304" pitchFamily="18" charset="0"/>
              </a:rPr>
              <a:t>Marfoli</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 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"Rotor design optimization of squirrel cage induction motor - Part I: Problem statement,"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IEEE Trans.</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Energy Conversion</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a:t>
            </a:r>
            <a:r>
              <a:rPr lang="en-US" sz="1200" dirty="0">
                <a:solidFill>
                  <a:srgbClr val="333333"/>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vol. 36, pp. 1271-1279, 2021.</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[17] </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S. Mallik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"Efficiency and cost optimized design of an induction motor using genetic algorithm,"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IEEE Transactions on Industrial Electronics</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vol. 64, no. 12, pp. 9854-9863, Dec. 2017.</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[18] E. Ghosh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"Temperature influenced online stator resistance estimation using an improved swarm intelligence technique for induction machine," </a:t>
            </a:r>
            <a:r>
              <a:rPr lang="en-CA" sz="1200" i="1" dirty="0">
                <a:effectLst/>
                <a:latin typeface="Times New Roman" panose="02020603050405020304" pitchFamily="18" charset="0"/>
                <a:ea typeface="MS Mincho" panose="02020609040205080304" pitchFamily="49" charset="-128"/>
                <a:cs typeface="Times New Roman" panose="02020603050405020304" pitchFamily="18" charset="0"/>
              </a:rPr>
              <a:t>IEEE Transportation Electrification Conference and Expo (ITEC)</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2015.</a:t>
            </a:r>
          </a:p>
          <a:p>
            <a:pPr lvl="0">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[19] K. Hafiz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"Performance analysis of aluminum- and copper-rotor induction generators considering skin and thermal effects," in </a:t>
            </a:r>
            <a:r>
              <a:rPr lang="en-CA" sz="1200" i="1" dirty="0">
                <a:effectLst/>
                <a:latin typeface="Times New Roman" panose="02020603050405020304" pitchFamily="18" charset="0"/>
                <a:ea typeface="MS Mincho" panose="02020609040205080304" pitchFamily="49" charset="-128"/>
                <a:cs typeface="Times New Roman" panose="02020603050405020304" pitchFamily="18" charset="0"/>
              </a:rPr>
              <a:t>IEEE Transactions on Industrial Electronics</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vol. 57, 2010.</a:t>
            </a:r>
          </a:p>
          <a:p>
            <a:pPr lvl="0">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[20] </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Y. Tai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"Efficiency optimization of induction motors using genetic algorithm and hybrid genetic algorithm," in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Proc</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ICEMS</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2011.</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[21] M. di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Nardo</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A.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Marfoli</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M.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Degano</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C.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Gerada</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and W. Chen, “Rotor design optimization of squirrel cage induction motor-Part II: results discussion,” IEEE Trans. Energy Conversion, vol. 36, no. 2, pp. 1280–1288, Jun. 2021.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doi</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10.1109/TEC.2020.3020263.</a:t>
            </a:r>
          </a:p>
          <a:p>
            <a:pPr lvl="0">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[22] </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M. Etemadi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"Design optimization of wound rotor induction motor using genetic algorithm,"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5th Conference on Knowledge Based Engineering and Innovation</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2019, pp. 827-832.</a:t>
            </a:r>
            <a:endParaRPr lang="en-CA" sz="1200" dirty="0">
              <a:effectLst/>
              <a:latin typeface="Times New Roman" panose="02020603050405020304" pitchFamily="18" charset="0"/>
              <a:ea typeface="MS Mincho" panose="02020609040205080304" pitchFamily="49" charset="-128"/>
              <a:cs typeface="Times New Roman" panose="02020603050405020304" pitchFamily="18" charset="0"/>
            </a:endParaRPr>
          </a:p>
          <a:p>
            <a:pPr lvl="0">
              <a:spcAft>
                <a:spcPts val="600"/>
              </a:spcAft>
              <a:buSzPts val="800"/>
              <a:tabLst>
                <a:tab pos="228600" algn="l"/>
              </a:tabLst>
            </a:pPr>
            <a:r>
              <a:rPr lang="en-CA" sz="1200" dirty="0">
                <a:latin typeface="Times New Roman" panose="02020603050405020304" pitchFamily="18" charset="0"/>
                <a:ea typeface="MS Mincho" panose="02020609040205080304" pitchFamily="49" charset="-128"/>
                <a:cs typeface="Times New Roman" panose="02020603050405020304" pitchFamily="18" charset="0"/>
              </a:rPr>
              <a:t>[23] F. Gao, Q. Hu, J. Ma, and X. Han, “A simplified vehicle dynamics model for motion planner designed by nonlinear model predictive control,” Applied Sciences, vol. 11, no. 21, Nov. 2021. </a:t>
            </a:r>
            <a:r>
              <a:rPr lang="en-CA" sz="1200" dirty="0" err="1">
                <a:latin typeface="Times New Roman" panose="02020603050405020304" pitchFamily="18" charset="0"/>
                <a:ea typeface="MS Mincho" panose="02020609040205080304" pitchFamily="49" charset="-128"/>
                <a:cs typeface="Times New Roman" panose="02020603050405020304" pitchFamily="18" charset="0"/>
              </a:rPr>
              <a:t>doi</a:t>
            </a:r>
            <a:r>
              <a:rPr lang="en-CA" sz="1200" dirty="0">
                <a:latin typeface="Times New Roman" panose="02020603050405020304" pitchFamily="18" charset="0"/>
                <a:ea typeface="MS Mincho" panose="02020609040205080304" pitchFamily="49" charset="-128"/>
                <a:cs typeface="Times New Roman" panose="02020603050405020304" pitchFamily="18" charset="0"/>
              </a:rPr>
              <a:t>: 10.3390/app11219887.</a:t>
            </a:r>
          </a:p>
          <a:p>
            <a:pPr>
              <a:spcAft>
                <a:spcPts val="600"/>
              </a:spcAft>
              <a:buSzPts val="800"/>
              <a:tabLst>
                <a:tab pos="228600" algn="l"/>
              </a:tabLst>
            </a:pP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[24] J. Hughes,</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 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"Recentering,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reanchoring</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&amp; restarting an evolutionary algorithm," 2013 World Congress on Nature and Biologically Inspired Computing, 2013.</a:t>
            </a:r>
          </a:p>
          <a:p>
            <a:pPr>
              <a:spcAft>
                <a:spcPts val="600"/>
              </a:spcAft>
              <a:buSzPts val="800"/>
              <a:tabLst>
                <a:tab pos="228600" algn="l"/>
              </a:tabLst>
            </a:pPr>
            <a:r>
              <a:rPr lang="en-CA" sz="1200" dirty="0">
                <a:latin typeface="Times New Roman" panose="02020603050405020304" pitchFamily="18" charset="0"/>
                <a:ea typeface="MS Mincho" panose="02020609040205080304" pitchFamily="49" charset="-128"/>
                <a:cs typeface="Times New Roman" panose="02020603050405020304" pitchFamily="18" charset="0"/>
              </a:rPr>
              <a:t>[25]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L. A. Pereira et al.,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Multiobjective</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optimization of five-phase induction machines based on NSGA-II," </a:t>
            </a:r>
            <a:r>
              <a:rPr lang="en-CA" sz="1200" i="1" dirty="0">
                <a:effectLst/>
                <a:latin typeface="Times New Roman" panose="02020603050405020304" pitchFamily="18" charset="0"/>
                <a:ea typeface="MS Mincho" panose="02020609040205080304" pitchFamily="49" charset="-128"/>
                <a:cs typeface="Times New Roman" panose="02020603050405020304" pitchFamily="18" charset="0"/>
              </a:rPr>
              <a:t>IEEE Transactions on Industrial Electronics</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vol. 64, no. 12, pp. 9844-9853, Dec. 2017.</a:t>
            </a:r>
          </a:p>
          <a:p>
            <a:pPr>
              <a:spcAft>
                <a:spcPts val="600"/>
              </a:spcAft>
              <a:buSzPts val="800"/>
              <a:tabLst>
                <a:tab pos="228600" algn="l"/>
              </a:tabLst>
            </a:pPr>
            <a:r>
              <a:rPr lang="en-CA" sz="1200" dirty="0">
                <a:latin typeface="Times New Roman" panose="02020603050405020304" pitchFamily="18" charset="0"/>
                <a:ea typeface="MS Mincho" panose="02020609040205080304" pitchFamily="49" charset="-128"/>
                <a:cs typeface="Times New Roman" panose="02020603050405020304" pitchFamily="18" charset="0"/>
              </a:rPr>
              <a:t>[26]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Z. Lou, "An Intelligent Teaching Test Paper Generation System Based on Ant Colony Hybrid Genetic Algorithms," 2021 13th International Conference on Measuring Technology and Mechatronics Automation (ICMTMA), 2021.</a:t>
            </a:r>
          </a:p>
          <a:p>
            <a:pPr>
              <a:spcAft>
                <a:spcPts val="600"/>
              </a:spcAft>
              <a:buSzPts val="800"/>
              <a:tabLst>
                <a:tab pos="228600" algn="l"/>
              </a:tabLst>
            </a:pPr>
            <a:r>
              <a:rPr lang="en-US" sz="1200" dirty="0">
                <a:latin typeface="Times New Roman" panose="02020603050405020304" pitchFamily="18" charset="0"/>
                <a:cs typeface="Times New Roman" panose="02020603050405020304" pitchFamily="18" charset="0"/>
              </a:rPr>
              <a:t>[27]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S. Sridharan and P. T.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Krein</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"Induction motor drive design for traction application based on drive-cycle energy minimization," 2014 IEEE Applied Power Electronics Conference and Exposition - APEC 2014, 2014.</a:t>
            </a:r>
          </a:p>
          <a:p>
            <a:pPr>
              <a:spcAft>
                <a:spcPts val="600"/>
              </a:spcAft>
              <a:buSzPts val="800"/>
              <a:tabLst>
                <a:tab pos="228600" algn="l"/>
              </a:tabLst>
            </a:pPr>
            <a:r>
              <a:rPr lang="en-CA" sz="1200" dirty="0">
                <a:latin typeface="Times New Roman" panose="02020603050405020304" pitchFamily="18" charset="0"/>
                <a:ea typeface="MS Mincho" panose="02020609040205080304" pitchFamily="49" charset="-128"/>
                <a:cs typeface="Times New Roman" panose="02020603050405020304" pitchFamily="18" charset="0"/>
              </a:rPr>
              <a:t>[28]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P. </a:t>
            </a:r>
            <a:r>
              <a:rPr lang="en-CA" sz="1200" dirty="0" err="1">
                <a:effectLst/>
                <a:latin typeface="Times New Roman" panose="02020603050405020304" pitchFamily="18" charset="0"/>
                <a:ea typeface="MS Mincho" panose="02020609040205080304" pitchFamily="49" charset="-128"/>
                <a:cs typeface="Times New Roman" panose="02020603050405020304" pitchFamily="18" charset="0"/>
              </a:rPr>
              <a:t>Korta</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US" sz="1200" i="1" dirty="0">
                <a:effectLst/>
                <a:latin typeface="Times New Roman" panose="02020603050405020304" pitchFamily="18" charset="0"/>
                <a:ea typeface="MS Mincho" panose="02020609040205080304" pitchFamily="49" charset="-128"/>
                <a:cs typeface="Times New Roman" panose="02020603050405020304" pitchFamily="18" charset="0"/>
              </a:rPr>
              <a:t>et al</a:t>
            </a: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CA" sz="1200" dirty="0">
                <a:effectLst/>
                <a:latin typeface="Times New Roman" panose="02020603050405020304" pitchFamily="18" charset="0"/>
                <a:ea typeface="MS Mincho" panose="02020609040205080304" pitchFamily="49" charset="-128"/>
                <a:cs typeface="Times New Roman" panose="02020603050405020304" pitchFamily="18" charset="0"/>
              </a:rPr>
              <a:t>"A novel hybrid approach towards drive-cycle based design and optimization of a fractional slot concentrated winding SPMSM for BEVs," 2017 IEEE Energy Conversion Congress and Exposition (ECCE), 2017</a:t>
            </a:r>
          </a:p>
        </p:txBody>
      </p:sp>
    </p:spTree>
    <p:extLst>
      <p:ext uri="{BB962C8B-B14F-4D97-AF65-F5344CB8AC3E}">
        <p14:creationId xmlns:p14="http://schemas.microsoft.com/office/powerpoint/2010/main" val="232395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02A8DAF-E581-3297-1AA4-84BE4314E6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069" y="1151195"/>
            <a:ext cx="2340034" cy="4885436"/>
          </a:xfrm>
          <a:prstGeom prst="rect">
            <a:avLst/>
          </a:prstGeom>
        </p:spPr>
      </p:pic>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Research Objectives</a:t>
            </a:r>
          </a:p>
        </p:txBody>
      </p:sp>
      <p:sp>
        <p:nvSpPr>
          <p:cNvPr id="4" name="Content Placeholder 2"/>
          <p:cNvSpPr txBox="1">
            <a:spLocks/>
          </p:cNvSpPr>
          <p:nvPr/>
        </p:nvSpPr>
        <p:spPr>
          <a:xfrm>
            <a:off x="2302888" y="904302"/>
            <a:ext cx="9421896" cy="1200053"/>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8000"/>
              </a:lnSpc>
              <a:spcBef>
                <a:spcPts val="600"/>
              </a:spcBef>
              <a:spcAft>
                <a:spcPts val="600"/>
              </a:spcAft>
              <a:buClrTx/>
              <a:buSzTx/>
              <a:buFont typeface="Arial" panose="020B0604020202020204" pitchFamily="34" charset="0"/>
              <a:buNone/>
              <a:tabLst/>
              <a:defRPr/>
            </a:pP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Vehicle Level Objective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a:spcBef>
                <a:spcPts val="600"/>
              </a:spcBef>
              <a:defRPr/>
            </a:pPr>
            <a:r>
              <a:rPr lang="en-US" sz="1800" dirty="0">
                <a:latin typeface="Times New Roman" panose="02020603050405020304" pitchFamily="18" charset="0"/>
                <a:ea typeface="Malgun Gothic" panose="020B0503020000020004" pitchFamily="34" charset="-127"/>
              </a:rPr>
              <a:t>I</a:t>
            </a:r>
            <a:r>
              <a:rPr lang="en-US" sz="1800" dirty="0">
                <a:effectLst/>
                <a:latin typeface="Times New Roman" panose="02020603050405020304" pitchFamily="18" charset="0"/>
                <a:ea typeface="Malgun Gothic" panose="020B0503020000020004" pitchFamily="34" charset="-127"/>
              </a:rPr>
              <a:t>ncrease commercial EV </a:t>
            </a:r>
            <a:r>
              <a:rPr lang="en-US" sz="1800" b="1" dirty="0">
                <a:effectLst/>
                <a:latin typeface="Times New Roman" panose="02020603050405020304" pitchFamily="18" charset="0"/>
                <a:ea typeface="Malgun Gothic" panose="020B0503020000020004" pitchFamily="34" charset="-127"/>
              </a:rPr>
              <a:t>range</a:t>
            </a:r>
            <a:r>
              <a:rPr lang="en-US" sz="1800" dirty="0">
                <a:effectLst/>
                <a:latin typeface="Times New Roman" panose="02020603050405020304" pitchFamily="18" charset="0"/>
                <a:ea typeface="Malgun Gothic" panose="020B0503020000020004" pitchFamily="34" charset="-127"/>
              </a:rPr>
              <a:t> and </a:t>
            </a:r>
            <a:r>
              <a:rPr lang="en-US" sz="1800" b="1" dirty="0">
                <a:effectLst/>
                <a:latin typeface="Times New Roman" panose="02020603050405020304" pitchFamily="18" charset="0"/>
                <a:ea typeface="Malgun Gothic" panose="020B0503020000020004" pitchFamily="34" charset="-127"/>
              </a:rPr>
              <a:t>tractive performance </a:t>
            </a:r>
            <a:r>
              <a:rPr lang="en-US" sz="1800" dirty="0">
                <a:effectLst/>
                <a:latin typeface="Times New Roman" panose="02020603050405020304" pitchFamily="18" charset="0"/>
                <a:ea typeface="Malgun Gothic" panose="020B0503020000020004" pitchFamily="34" charset="-127"/>
              </a:rPr>
              <a:t>through design optimization of an electric motor improving operating </a:t>
            </a:r>
            <a:r>
              <a:rPr lang="en-US" sz="1800" b="1" dirty="0">
                <a:effectLst/>
                <a:latin typeface="Times New Roman" panose="02020603050405020304" pitchFamily="18" charset="0"/>
                <a:ea typeface="Malgun Gothic" panose="020B0503020000020004" pitchFamily="34" charset="-127"/>
              </a:rPr>
              <a:t>efficiency by 1% </a:t>
            </a:r>
            <a:r>
              <a:rPr lang="en-US" sz="1800" dirty="0">
                <a:effectLst/>
                <a:latin typeface="Times New Roman" panose="02020603050405020304" pitchFamily="18" charset="0"/>
                <a:ea typeface="Malgun Gothic" panose="020B0503020000020004" pitchFamily="34" charset="-127"/>
              </a:rPr>
              <a:t>and </a:t>
            </a:r>
            <a:r>
              <a:rPr lang="en-US" sz="1800" b="1" dirty="0">
                <a:effectLst/>
                <a:latin typeface="Times New Roman" panose="02020603050405020304" pitchFamily="18" charset="0"/>
                <a:ea typeface="Malgun Gothic" panose="020B0503020000020004" pitchFamily="34" charset="-127"/>
              </a:rPr>
              <a:t>torque density by 3%.</a:t>
            </a:r>
          </a:p>
        </p:txBody>
      </p:sp>
      <p:grpSp>
        <p:nvGrpSpPr>
          <p:cNvPr id="8" name="Group 7">
            <a:extLst>
              <a:ext uri="{FF2B5EF4-FFF2-40B4-BE49-F238E27FC236}">
                <a16:creationId xmlns:a16="http://schemas.microsoft.com/office/drawing/2014/main" id="{78CE82B7-FEA5-E254-D39C-CC5229C93CE3}"/>
              </a:ext>
            </a:extLst>
          </p:cNvPr>
          <p:cNvGrpSpPr/>
          <p:nvPr/>
        </p:nvGrpSpPr>
        <p:grpSpPr>
          <a:xfrm>
            <a:off x="2423379" y="4823465"/>
            <a:ext cx="9602562" cy="1046910"/>
            <a:chOff x="95851" y="4780646"/>
            <a:chExt cx="9602562" cy="1046910"/>
          </a:xfrm>
        </p:grpSpPr>
        <p:sp>
          <p:nvSpPr>
            <p:cNvPr id="6" name="TextBox 5">
              <a:extLst>
                <a:ext uri="{FF2B5EF4-FFF2-40B4-BE49-F238E27FC236}">
                  <a16:creationId xmlns:a16="http://schemas.microsoft.com/office/drawing/2014/main" id="{4B1FCBA4-61F5-A1FA-724F-818F92653F65}"/>
                </a:ext>
              </a:extLst>
            </p:cNvPr>
            <p:cNvSpPr txBox="1"/>
            <p:nvPr/>
          </p:nvSpPr>
          <p:spPr>
            <a:xfrm>
              <a:off x="179748" y="5181225"/>
              <a:ext cx="9518665" cy="646331"/>
            </a:xfrm>
            <a:prstGeom prst="rect">
              <a:avLst/>
            </a:prstGeom>
            <a:noFill/>
            <a:ln>
              <a:solidFill>
                <a:srgbClr val="FF0000"/>
              </a:solidFill>
              <a:prstDash val="lgDash"/>
            </a:ln>
          </p:spPr>
          <p:txBody>
            <a:bodyPr wrap="square" rtlCol="0">
              <a:spAutoFit/>
            </a:bodyPr>
            <a:lstStyle/>
            <a:p>
              <a:r>
                <a:rPr lang="en-US" sz="1800" dirty="0">
                  <a:effectLst/>
                  <a:latin typeface="Times New Roman" panose="02020603050405020304" pitchFamily="18" charset="0"/>
                  <a:ea typeface="Malgun Gothic" panose="020B0503020000020004" pitchFamily="34" charset="-127"/>
                </a:rPr>
                <a:t>Develop and implement a novel, multi-objective algorithm to optimize rotor bar geometry considering dynamic operation resulting in high performance tractive IM improving commercial EVs.</a:t>
              </a:r>
              <a:endParaRPr lang="en-CA"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C54A42E-944D-E13F-6A97-513BC0B811A8}"/>
                </a:ext>
              </a:extLst>
            </p:cNvPr>
            <p:cNvSpPr txBox="1"/>
            <p:nvPr/>
          </p:nvSpPr>
          <p:spPr>
            <a:xfrm>
              <a:off x="95851" y="4780646"/>
              <a:ext cx="2062883" cy="369332"/>
            </a:xfrm>
            <a:prstGeom prst="rect">
              <a:avLst/>
            </a:prstGeom>
            <a:noFill/>
          </p:spPr>
          <p:txBody>
            <a:bodyPr wrap="square">
              <a:spAutoFit/>
            </a:bodyPr>
            <a:lstStyle/>
            <a:p>
              <a:pPr marL="0" indent="0">
                <a:buNone/>
                <a:defRPr/>
              </a:pP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Global Objective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lang="en-US" sz="1800" dirty="0">
                <a:solidFill>
                  <a:prstClr val="black"/>
                </a:solidFill>
                <a:latin typeface="Times New Roman" panose="02020603050405020304" pitchFamily="18" charset="0"/>
                <a:cs typeface="Times New Roman" panose="02020603050405020304" pitchFamily="18" charset="0"/>
              </a:endParaRPr>
            </a:p>
          </p:txBody>
        </p:sp>
      </p:grpSp>
      <p:sp>
        <p:nvSpPr>
          <p:cNvPr id="17" name="Content Placeholder 2">
            <a:extLst>
              <a:ext uri="{FF2B5EF4-FFF2-40B4-BE49-F238E27FC236}">
                <a16:creationId xmlns:a16="http://schemas.microsoft.com/office/drawing/2014/main" id="{FBFB28A7-8C29-BCD4-6C19-1C6CD65243B4}"/>
              </a:ext>
            </a:extLst>
          </p:cNvPr>
          <p:cNvSpPr txBox="1">
            <a:spLocks/>
          </p:cNvSpPr>
          <p:nvPr/>
        </p:nvSpPr>
        <p:spPr>
          <a:xfrm>
            <a:off x="2288296" y="2073182"/>
            <a:ext cx="9421896" cy="1200053"/>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defRPr/>
            </a:pP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Motor Level Objective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lang="en-US" sz="1800" b="1" dirty="0">
              <a:solidFill>
                <a:prstClr val="black"/>
              </a:solidFill>
              <a:latin typeface="Times New Roman" panose="02020603050405020304" pitchFamily="18" charset="0"/>
              <a:cs typeface="Times New Roman" panose="02020603050405020304" pitchFamily="18" charset="0"/>
            </a:endParaRPr>
          </a:p>
          <a:p>
            <a:pPr>
              <a:spcBef>
                <a:spcPts val="600"/>
              </a:spcBef>
              <a:defRPr/>
            </a:pPr>
            <a:r>
              <a:rPr lang="en-US" sz="1800" dirty="0">
                <a:effectLst/>
                <a:latin typeface="Times New Roman" panose="02020603050405020304" pitchFamily="18" charset="0"/>
                <a:ea typeface="Malgun Gothic" panose="020B0503020000020004" pitchFamily="34" charset="-127"/>
              </a:rPr>
              <a:t>Optimize </a:t>
            </a:r>
            <a:r>
              <a:rPr lang="en-US" sz="1800" b="1" dirty="0">
                <a:effectLst/>
                <a:latin typeface="Times New Roman" panose="02020603050405020304" pitchFamily="18" charset="0"/>
                <a:ea typeface="Malgun Gothic" panose="020B0503020000020004" pitchFamily="34" charset="-127"/>
              </a:rPr>
              <a:t>rotor bar </a:t>
            </a:r>
            <a:r>
              <a:rPr lang="en-US" sz="1800" dirty="0">
                <a:effectLst/>
                <a:latin typeface="Times New Roman" panose="02020603050405020304" pitchFamily="18" charset="0"/>
                <a:ea typeface="Malgun Gothic" panose="020B0503020000020004" pitchFamily="34" charset="-127"/>
              </a:rPr>
              <a:t>design for maximized torque and minimized losses resulting in </a:t>
            </a:r>
            <a:r>
              <a:rPr lang="en-US" sz="1800" dirty="0">
                <a:latin typeface="Times New Roman" panose="02020603050405020304" pitchFamily="18" charset="0"/>
                <a:ea typeface="Malgun Gothic" panose="020B0503020000020004" pitchFamily="34" charset="-127"/>
              </a:rPr>
              <a:t>a </a:t>
            </a:r>
            <a:r>
              <a:rPr lang="en-US" sz="1800" dirty="0">
                <a:effectLst/>
                <a:latin typeface="Times New Roman" panose="02020603050405020304" pitchFamily="18" charset="0"/>
                <a:ea typeface="Malgun Gothic" panose="020B0503020000020004" pitchFamily="34" charset="-127"/>
              </a:rPr>
              <a:t>tractive IM with </a:t>
            </a:r>
            <a:r>
              <a:rPr lang="en-US" sz="1800" b="1" dirty="0">
                <a:effectLst/>
                <a:latin typeface="Times New Roman" panose="02020603050405020304" pitchFamily="18" charset="0"/>
                <a:ea typeface="Malgun Gothic" panose="020B0503020000020004" pitchFamily="34" charset="-127"/>
              </a:rPr>
              <a:t>3% higher output torque </a:t>
            </a:r>
            <a:r>
              <a:rPr lang="en-US" sz="1800" dirty="0">
                <a:effectLst/>
                <a:latin typeface="Times New Roman" panose="02020603050405020304" pitchFamily="18" charset="0"/>
                <a:ea typeface="Malgun Gothic" panose="020B0503020000020004" pitchFamily="34" charset="-127"/>
              </a:rPr>
              <a:t>and </a:t>
            </a:r>
            <a:r>
              <a:rPr lang="en-US" sz="1800" b="1" dirty="0">
                <a:effectLst/>
                <a:latin typeface="Times New Roman" panose="02020603050405020304" pitchFamily="18" charset="0"/>
                <a:ea typeface="Malgun Gothic" panose="020B0503020000020004" pitchFamily="34" charset="-127"/>
              </a:rPr>
              <a:t>3% lower total losses </a:t>
            </a:r>
            <a:r>
              <a:rPr lang="en-US" sz="1800" dirty="0">
                <a:effectLst/>
                <a:latin typeface="Times New Roman" panose="02020603050405020304" pitchFamily="18" charset="0"/>
                <a:ea typeface="Malgun Gothic" panose="020B0503020000020004" pitchFamily="34" charset="-127"/>
              </a:rPr>
              <a:t>for commercial EVs.</a:t>
            </a:r>
          </a:p>
        </p:txBody>
      </p:sp>
      <p:sp>
        <p:nvSpPr>
          <p:cNvPr id="18" name="Content Placeholder 2">
            <a:extLst>
              <a:ext uri="{FF2B5EF4-FFF2-40B4-BE49-F238E27FC236}">
                <a16:creationId xmlns:a16="http://schemas.microsoft.com/office/drawing/2014/main" id="{E2EE8BBD-5029-13E5-8CD6-BFF72213531E}"/>
              </a:ext>
            </a:extLst>
          </p:cNvPr>
          <p:cNvSpPr txBox="1">
            <a:spLocks/>
          </p:cNvSpPr>
          <p:nvPr/>
        </p:nvSpPr>
        <p:spPr>
          <a:xfrm>
            <a:off x="2298687" y="3383873"/>
            <a:ext cx="9421896" cy="1200053"/>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defRPr/>
            </a:pPr>
            <a:r>
              <a:rPr kumimoji="0" lang="en-US" sz="18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Algorithm Level Objective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lang="en-US" sz="1800" dirty="0">
              <a:solidFill>
                <a:prstClr val="black"/>
              </a:solidFill>
              <a:latin typeface="Times New Roman" panose="02020603050405020304" pitchFamily="18" charset="0"/>
              <a:cs typeface="Times New Roman" panose="02020603050405020304" pitchFamily="18" charset="0"/>
            </a:endParaRPr>
          </a:p>
          <a:p>
            <a:pPr>
              <a:spcBef>
                <a:spcPts val="600"/>
              </a:spcBef>
              <a:defRPr/>
            </a:pPr>
            <a:r>
              <a:rPr lang="en-US" sz="1800" dirty="0">
                <a:latin typeface="Times New Roman" panose="02020603050405020304" pitchFamily="18" charset="0"/>
                <a:ea typeface="Malgun Gothic" panose="020B0503020000020004" pitchFamily="34" charset="-127"/>
              </a:rPr>
              <a:t>D</a:t>
            </a:r>
            <a:r>
              <a:rPr lang="en-US" sz="1800" dirty="0">
                <a:effectLst/>
                <a:latin typeface="Times New Roman" panose="02020603050405020304" pitchFamily="18" charset="0"/>
                <a:ea typeface="Malgun Gothic" panose="020B0503020000020004" pitchFamily="34" charset="-127"/>
              </a:rPr>
              <a:t>evelop robust </a:t>
            </a:r>
            <a:r>
              <a:rPr lang="en-US" sz="1800" b="1" dirty="0">
                <a:effectLst/>
                <a:latin typeface="Times New Roman" panose="02020603050405020304" pitchFamily="18" charset="0"/>
                <a:ea typeface="Malgun Gothic" panose="020B0503020000020004" pitchFamily="34" charset="-127"/>
              </a:rPr>
              <a:t>non-dominated, multi-objective optimization</a:t>
            </a:r>
            <a:r>
              <a:rPr lang="en-US" sz="1800" dirty="0">
                <a:effectLst/>
                <a:latin typeface="Times New Roman" panose="02020603050405020304" pitchFamily="18" charset="0"/>
                <a:ea typeface="Malgun Gothic" panose="020B0503020000020004" pitchFamily="34" charset="-127"/>
              </a:rPr>
              <a:t> algorithm considering dynamic operating range of tractive </a:t>
            </a:r>
            <a:r>
              <a:rPr lang="en-US" sz="1800" dirty="0">
                <a:latin typeface="Times New Roman" panose="02020603050405020304" pitchFamily="18" charset="0"/>
                <a:ea typeface="Malgun Gothic" panose="020B0503020000020004" pitchFamily="34" charset="-127"/>
              </a:rPr>
              <a:t>IMs capable of </a:t>
            </a:r>
            <a:r>
              <a:rPr lang="en-US" sz="1800" b="1" dirty="0">
                <a:latin typeface="Times New Roman" panose="02020603050405020304" pitchFamily="18" charset="0"/>
                <a:ea typeface="Malgun Gothic" panose="020B0503020000020004" pitchFamily="34" charset="-127"/>
              </a:rPr>
              <a:t>low run times </a:t>
            </a:r>
            <a:r>
              <a:rPr lang="en-US" sz="1800" dirty="0">
                <a:latin typeface="Times New Roman" panose="02020603050405020304" pitchFamily="18" charset="0"/>
                <a:ea typeface="Malgun Gothic" panose="020B0503020000020004" pitchFamily="34" charset="-127"/>
              </a:rPr>
              <a:t>and </a:t>
            </a:r>
            <a:r>
              <a:rPr lang="en-US" sz="1800" b="1" dirty="0">
                <a:latin typeface="Times New Roman" panose="02020603050405020304" pitchFamily="18" charset="0"/>
                <a:ea typeface="Malgun Gothic" panose="020B0503020000020004" pitchFamily="34" charset="-127"/>
              </a:rPr>
              <a:t>high solution quality</a:t>
            </a:r>
            <a:r>
              <a:rPr lang="en-US" sz="1800" dirty="0">
                <a:latin typeface="Times New Roman" panose="02020603050405020304" pitchFamily="18" charset="0"/>
                <a:ea typeface="Malgun Gothic" panose="020B0503020000020004" pitchFamily="34" charset="-127"/>
              </a:rPr>
              <a:t>.</a:t>
            </a:r>
            <a:endParaRPr lang="en-US" sz="1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98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Current Electric Vehicles</a:t>
            </a:r>
          </a:p>
        </p:txBody>
      </p:sp>
      <p:sp>
        <p:nvSpPr>
          <p:cNvPr id="28" name="TextBox 27">
            <a:extLst>
              <a:ext uri="{FF2B5EF4-FFF2-40B4-BE49-F238E27FC236}">
                <a16:creationId xmlns:a16="http://schemas.microsoft.com/office/drawing/2014/main" id="{ACD71FD4-D434-486A-BE03-FDD7032772FC}"/>
              </a:ext>
            </a:extLst>
          </p:cNvPr>
          <p:cNvSpPr txBox="1"/>
          <p:nvPr/>
        </p:nvSpPr>
        <p:spPr>
          <a:xfrm>
            <a:off x="1189264" y="5356816"/>
            <a:ext cx="9813472" cy="707886"/>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Global EV markets continue rapid expansion requiring improved technologies to increase EV range and tractive performance while maintaining competitive cost and weight margins.</a:t>
            </a:r>
            <a:endParaRPr lang="en-CA" sz="20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845CECE0-E04D-6287-E61D-29CB84200429}"/>
              </a:ext>
            </a:extLst>
          </p:cNvPr>
          <p:cNvGraphicFramePr>
            <a:graphicFrameLocks noGrp="1"/>
          </p:cNvGraphicFramePr>
          <p:nvPr>
            <p:extLst>
              <p:ext uri="{D42A27DB-BD31-4B8C-83A1-F6EECF244321}">
                <p14:modId xmlns:p14="http://schemas.microsoft.com/office/powerpoint/2010/main" val="2398655993"/>
              </p:ext>
            </p:extLst>
          </p:nvPr>
        </p:nvGraphicFramePr>
        <p:xfrm>
          <a:off x="240618" y="1067842"/>
          <a:ext cx="7749993" cy="4145280"/>
        </p:xfrm>
        <a:graphic>
          <a:graphicData uri="http://schemas.openxmlformats.org/drawingml/2006/table">
            <a:tbl>
              <a:tblPr firstRow="1" firstCol="1" bandRow="1">
                <a:tableStyleId>{5C22544A-7EE6-4342-B048-85BDC9FD1C3A}</a:tableStyleId>
              </a:tblPr>
              <a:tblGrid>
                <a:gridCol w="1889518">
                  <a:extLst>
                    <a:ext uri="{9D8B030D-6E8A-4147-A177-3AD203B41FA5}">
                      <a16:colId xmlns:a16="http://schemas.microsoft.com/office/drawing/2014/main" val="345870300"/>
                    </a:ext>
                  </a:extLst>
                </a:gridCol>
                <a:gridCol w="1172095">
                  <a:extLst>
                    <a:ext uri="{9D8B030D-6E8A-4147-A177-3AD203B41FA5}">
                      <a16:colId xmlns:a16="http://schemas.microsoft.com/office/drawing/2014/main" val="2918417652"/>
                    </a:ext>
                  </a:extLst>
                </a:gridCol>
                <a:gridCol w="1172095">
                  <a:extLst>
                    <a:ext uri="{9D8B030D-6E8A-4147-A177-3AD203B41FA5}">
                      <a16:colId xmlns:a16="http://schemas.microsoft.com/office/drawing/2014/main" val="3742781399"/>
                    </a:ext>
                  </a:extLst>
                </a:gridCol>
                <a:gridCol w="1172095">
                  <a:extLst>
                    <a:ext uri="{9D8B030D-6E8A-4147-A177-3AD203B41FA5}">
                      <a16:colId xmlns:a16="http://schemas.microsoft.com/office/drawing/2014/main" val="2480676026"/>
                    </a:ext>
                  </a:extLst>
                </a:gridCol>
                <a:gridCol w="1172095">
                  <a:extLst>
                    <a:ext uri="{9D8B030D-6E8A-4147-A177-3AD203B41FA5}">
                      <a16:colId xmlns:a16="http://schemas.microsoft.com/office/drawing/2014/main" val="2409278703"/>
                    </a:ext>
                  </a:extLst>
                </a:gridCol>
                <a:gridCol w="1172095">
                  <a:extLst>
                    <a:ext uri="{9D8B030D-6E8A-4147-A177-3AD203B41FA5}">
                      <a16:colId xmlns:a16="http://schemas.microsoft.com/office/drawing/2014/main" val="726334115"/>
                    </a:ext>
                  </a:extLst>
                </a:gridCol>
              </a:tblGrid>
              <a:tr h="458879">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Vehicle Specifications</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Audi e-</a:t>
                      </a:r>
                      <a:r>
                        <a:rPr lang="en-US" sz="1600" dirty="0" err="1">
                          <a:solidFill>
                            <a:sysClr val="windowText" lastClr="000000"/>
                          </a:solidFill>
                          <a:effectLst/>
                          <a:latin typeface="Times New Roman" panose="02020603050405020304" pitchFamily="18" charset="0"/>
                          <a:cs typeface="Times New Roman" panose="02020603050405020304" pitchFamily="18" charset="0"/>
                        </a:rPr>
                        <a:t>tron</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BMW iX3</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Ford Mustang Mach-E</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1600">
                          <a:solidFill>
                            <a:sysClr val="windowText" lastClr="000000"/>
                          </a:solidFill>
                          <a:effectLst/>
                          <a:latin typeface="Times New Roman" panose="02020603050405020304" pitchFamily="18" charset="0"/>
                          <a:cs typeface="Times New Roman" panose="02020603050405020304" pitchFamily="18" charset="0"/>
                        </a:rPr>
                        <a:t>Hyundai Ioniq 5</a:t>
                      </a:r>
                      <a:endParaRPr lang="en-CA" sz="160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pPr>
                      <a:r>
                        <a:rPr lang="en-US" sz="1600">
                          <a:solidFill>
                            <a:sysClr val="windowText" lastClr="000000"/>
                          </a:solidFill>
                          <a:effectLst/>
                          <a:latin typeface="Times New Roman" panose="02020603050405020304" pitchFamily="18" charset="0"/>
                          <a:cs typeface="Times New Roman" panose="02020603050405020304" pitchFamily="18" charset="0"/>
                        </a:rPr>
                        <a:t>Tesla Model Y</a:t>
                      </a:r>
                      <a:endParaRPr lang="en-CA" sz="160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50865"/>
                  </a:ext>
                </a:extLst>
              </a:tr>
              <a:tr h="487680">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Drive Configuration</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Dual Motor AWD</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Single Motor RWD</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Dual Motor AWD</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Dual Motor AWD</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Dual Motor AWD</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5768776"/>
                  </a:ext>
                </a:extLst>
              </a:tr>
              <a:tr h="487680">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Motor Type</a:t>
                      </a:r>
                    </a:p>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(F=front, R=Rear)</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F: IM</a:t>
                      </a:r>
                      <a:br>
                        <a:rPr lang="en-US" sz="1600" dirty="0">
                          <a:solidFill>
                            <a:sysClr val="windowText" lastClr="000000"/>
                          </a:solidFill>
                          <a:effectLst/>
                          <a:latin typeface="Times New Roman" panose="02020603050405020304" pitchFamily="18" charset="0"/>
                          <a:cs typeface="Times New Roman" panose="02020603050405020304" pitchFamily="18" charset="0"/>
                        </a:rPr>
                      </a:br>
                      <a:r>
                        <a:rPr lang="en-US" sz="1600" dirty="0">
                          <a:solidFill>
                            <a:sysClr val="windowText" lastClr="000000"/>
                          </a:solidFill>
                          <a:effectLst/>
                          <a:latin typeface="Times New Roman" panose="02020603050405020304" pitchFamily="18" charset="0"/>
                          <a:cs typeface="Times New Roman" panose="02020603050405020304" pitchFamily="18" charset="0"/>
                        </a:rPr>
                        <a:t>R: IM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PMSM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F: PMSM</a:t>
                      </a:r>
                      <a:br>
                        <a:rPr lang="en-US" sz="1600" dirty="0">
                          <a:solidFill>
                            <a:sysClr val="windowText" lastClr="000000"/>
                          </a:solidFill>
                          <a:effectLst/>
                          <a:latin typeface="Times New Roman" panose="02020603050405020304" pitchFamily="18" charset="0"/>
                          <a:cs typeface="Times New Roman" panose="02020603050405020304" pitchFamily="18" charset="0"/>
                        </a:rPr>
                      </a:br>
                      <a:r>
                        <a:rPr lang="en-US" sz="1600" dirty="0">
                          <a:solidFill>
                            <a:sysClr val="windowText" lastClr="000000"/>
                          </a:solidFill>
                          <a:effectLst/>
                          <a:latin typeface="Times New Roman" panose="02020603050405020304" pitchFamily="18" charset="0"/>
                          <a:cs typeface="Times New Roman" panose="02020603050405020304" pitchFamily="18" charset="0"/>
                        </a:rPr>
                        <a:t>R: PMSM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F: PMSM</a:t>
                      </a:r>
                      <a:br>
                        <a:rPr lang="en-US" sz="1600" dirty="0">
                          <a:solidFill>
                            <a:sysClr val="windowText" lastClr="000000"/>
                          </a:solidFill>
                          <a:effectLst/>
                          <a:latin typeface="Times New Roman" panose="02020603050405020304" pitchFamily="18" charset="0"/>
                          <a:cs typeface="Times New Roman" panose="02020603050405020304" pitchFamily="18" charset="0"/>
                        </a:rPr>
                      </a:br>
                      <a:r>
                        <a:rPr lang="en-US" sz="1600" dirty="0">
                          <a:solidFill>
                            <a:sysClr val="windowText" lastClr="000000"/>
                          </a:solidFill>
                          <a:effectLst/>
                          <a:latin typeface="Times New Roman" panose="02020603050405020304" pitchFamily="18" charset="0"/>
                          <a:cs typeface="Times New Roman" panose="02020603050405020304" pitchFamily="18" charset="0"/>
                        </a:rPr>
                        <a:t>R: PMSM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F: IM</a:t>
                      </a:r>
                      <a:br>
                        <a:rPr lang="en-US" sz="1600" dirty="0">
                          <a:solidFill>
                            <a:sysClr val="windowText" lastClr="000000"/>
                          </a:solidFill>
                          <a:effectLst/>
                          <a:latin typeface="Times New Roman" panose="02020603050405020304" pitchFamily="18" charset="0"/>
                          <a:cs typeface="Times New Roman" panose="02020603050405020304" pitchFamily="18" charset="0"/>
                        </a:rPr>
                      </a:br>
                      <a:r>
                        <a:rPr lang="en-US" sz="1600" dirty="0">
                          <a:solidFill>
                            <a:sysClr val="windowText" lastClr="000000"/>
                          </a:solidFill>
                          <a:effectLst/>
                          <a:latin typeface="Times New Roman" panose="02020603050405020304" pitchFamily="18" charset="0"/>
                          <a:cs typeface="Times New Roman" panose="02020603050405020304" pitchFamily="18" charset="0"/>
                        </a:rPr>
                        <a:t>R: PMSM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5467709"/>
                  </a:ext>
                </a:extLst>
              </a:tr>
              <a:tr h="487680">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Average Range</a:t>
                      </a:r>
                    </a:p>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(Mild Temp.)</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410 km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440 km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475 km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425 km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505 km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8013402"/>
                  </a:ext>
                </a:extLst>
              </a:tr>
              <a:tr h="487680">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Acceleration</a:t>
                      </a:r>
                    </a:p>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(0 to 100 km/h)</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5.7 s</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6.8 s</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5.8 s</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5.2 s</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5 s</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244948"/>
                  </a:ext>
                </a:extLst>
              </a:tr>
              <a:tr h="487680">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Top Speed</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200 km/h</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180 km/h</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180 km/h</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185 km/h</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217 km/h</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2196886"/>
                  </a:ext>
                </a:extLst>
              </a:tr>
              <a:tr h="487680">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Peak Torque</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664 Nm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400 Nm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580 Nm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605 Nm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493 Nm</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159140"/>
                  </a:ext>
                </a:extLst>
              </a:tr>
              <a:tr h="487680">
                <a:tc>
                  <a:txBody>
                    <a:bodyPr/>
                    <a:lstStyle/>
                    <a:p>
                      <a:pPr algn="ctr">
                        <a:lnSpc>
                          <a:spcPct val="100000"/>
                        </a:lnSpc>
                      </a:pPr>
                      <a:r>
                        <a:rPr lang="en-US" sz="1600">
                          <a:solidFill>
                            <a:sysClr val="windowText" lastClr="000000"/>
                          </a:solidFill>
                          <a:effectLst/>
                          <a:latin typeface="Times New Roman" panose="02020603050405020304" pitchFamily="18" charset="0"/>
                          <a:cs typeface="Times New Roman" panose="02020603050405020304" pitchFamily="18" charset="0"/>
                        </a:rPr>
                        <a:t>Peak Power</a:t>
                      </a:r>
                      <a:endParaRPr lang="en-CA" sz="160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a:solidFill>
                            <a:sysClr val="windowText" lastClr="000000"/>
                          </a:solidFill>
                          <a:effectLst/>
                          <a:latin typeface="Times New Roman" panose="02020603050405020304" pitchFamily="18" charset="0"/>
                          <a:cs typeface="Times New Roman" panose="02020603050405020304" pitchFamily="18" charset="0"/>
                        </a:rPr>
                        <a:t>300 kW</a:t>
                      </a:r>
                      <a:endParaRPr lang="en-CA" sz="160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210 kW</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258 kW</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225 kW</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ysClr val="windowText" lastClr="000000"/>
                          </a:solidFill>
                          <a:effectLst/>
                          <a:latin typeface="Times New Roman" panose="02020603050405020304" pitchFamily="18" charset="0"/>
                          <a:cs typeface="Times New Roman" panose="02020603050405020304" pitchFamily="18" charset="0"/>
                        </a:rPr>
                        <a:t>324 kW</a:t>
                      </a:r>
                      <a:endParaRPr lang="en-CA" sz="1600" dirty="0">
                        <a:solidFill>
                          <a:sysClr val="windowText" lastClr="000000"/>
                        </a:solidFill>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13912" marR="1391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8666209"/>
                  </a:ext>
                </a:extLst>
              </a:tr>
            </a:tbl>
          </a:graphicData>
        </a:graphic>
      </p:graphicFrame>
      <p:grpSp>
        <p:nvGrpSpPr>
          <p:cNvPr id="11" name="Group 10">
            <a:extLst>
              <a:ext uri="{FF2B5EF4-FFF2-40B4-BE49-F238E27FC236}">
                <a16:creationId xmlns:a16="http://schemas.microsoft.com/office/drawing/2014/main" id="{A856E368-1BEF-496D-F39E-D134A1019E93}"/>
              </a:ext>
            </a:extLst>
          </p:cNvPr>
          <p:cNvGrpSpPr/>
          <p:nvPr/>
        </p:nvGrpSpPr>
        <p:grpSpPr>
          <a:xfrm>
            <a:off x="8134677" y="3078137"/>
            <a:ext cx="3860985" cy="1686842"/>
            <a:chOff x="8210941" y="2888673"/>
            <a:chExt cx="3860985" cy="1686842"/>
          </a:xfrm>
        </p:grpSpPr>
        <p:pic>
          <p:nvPicPr>
            <p:cNvPr id="5" name="Picture 4" descr="Graphical user interface&#10;&#10;Description automatically generated with medium confidence">
              <a:extLst>
                <a:ext uri="{FF2B5EF4-FFF2-40B4-BE49-F238E27FC236}">
                  <a16:creationId xmlns:a16="http://schemas.microsoft.com/office/drawing/2014/main" id="{ABB98E9B-6B0F-FDCE-C192-612B126BB69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2190" r="56032" b="30360"/>
            <a:stretch/>
          </p:blipFill>
          <p:spPr>
            <a:xfrm>
              <a:off x="10085706" y="2930196"/>
              <a:ext cx="1986220" cy="1369458"/>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0546C101-E459-1EBC-73F9-5A662AE910E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5581" t="2692" b="31461"/>
            <a:stretch/>
          </p:blipFill>
          <p:spPr>
            <a:xfrm>
              <a:off x="8210941" y="2888673"/>
              <a:ext cx="1771467" cy="1369459"/>
            </a:xfrm>
            <a:prstGeom prst="rect">
              <a:avLst/>
            </a:prstGeom>
          </p:spPr>
        </p:pic>
        <p:sp>
          <p:nvSpPr>
            <p:cNvPr id="12" name="TextBox 11">
              <a:extLst>
                <a:ext uri="{FF2B5EF4-FFF2-40B4-BE49-F238E27FC236}">
                  <a16:creationId xmlns:a16="http://schemas.microsoft.com/office/drawing/2014/main" id="{7429D269-5B55-5D63-3D6A-BBB27344D033}"/>
                </a:ext>
              </a:extLst>
            </p:cNvPr>
            <p:cNvSpPr txBox="1"/>
            <p:nvPr/>
          </p:nvSpPr>
          <p:spPr>
            <a:xfrm>
              <a:off x="10106735" y="4200028"/>
              <a:ext cx="1771467"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50kW Front EM</a:t>
              </a:r>
              <a:endParaRPr lang="en-CA" dirty="0"/>
            </a:p>
          </p:txBody>
        </p:sp>
        <p:sp>
          <p:nvSpPr>
            <p:cNvPr id="13" name="TextBox 12">
              <a:extLst>
                <a:ext uri="{FF2B5EF4-FFF2-40B4-BE49-F238E27FC236}">
                  <a16:creationId xmlns:a16="http://schemas.microsoft.com/office/drawing/2014/main" id="{809A701D-A67A-63C7-4E24-743AD622AB0B}"/>
                </a:ext>
              </a:extLst>
            </p:cNvPr>
            <p:cNvSpPr txBox="1"/>
            <p:nvPr/>
          </p:nvSpPr>
          <p:spPr>
            <a:xfrm>
              <a:off x="8247981" y="4206183"/>
              <a:ext cx="1771468"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200kW Rear EM</a:t>
              </a:r>
              <a:endParaRPr lang="en-CA" dirty="0"/>
            </a:p>
          </p:txBody>
        </p:sp>
      </p:grpSp>
      <p:sp>
        <p:nvSpPr>
          <p:cNvPr id="14" name="TextBox 13">
            <a:extLst>
              <a:ext uri="{FF2B5EF4-FFF2-40B4-BE49-F238E27FC236}">
                <a16:creationId xmlns:a16="http://schemas.microsoft.com/office/drawing/2014/main" id="{961A02F6-53C2-1315-EBE3-636E3CB49C13}"/>
              </a:ext>
            </a:extLst>
          </p:cNvPr>
          <p:cNvSpPr txBox="1"/>
          <p:nvPr/>
        </p:nvSpPr>
        <p:spPr>
          <a:xfrm>
            <a:off x="240617" y="782915"/>
            <a:ext cx="7749993"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1.1 Comparison Between 2022 Electric Vehicles [1]–[3]</a:t>
            </a:r>
          </a:p>
        </p:txBody>
      </p:sp>
      <p:sp>
        <p:nvSpPr>
          <p:cNvPr id="15" name="TextBox 14">
            <a:extLst>
              <a:ext uri="{FF2B5EF4-FFF2-40B4-BE49-F238E27FC236}">
                <a16:creationId xmlns:a16="http://schemas.microsoft.com/office/drawing/2014/main" id="{84FCF18E-5048-7242-09C0-171724C927AA}"/>
              </a:ext>
            </a:extLst>
          </p:cNvPr>
          <p:cNvSpPr txBox="1"/>
          <p:nvPr/>
        </p:nvSpPr>
        <p:spPr>
          <a:xfrm>
            <a:off x="8098980" y="2462353"/>
            <a:ext cx="3860985" cy="276999"/>
          </a:xfrm>
          <a:prstGeom prst="rect">
            <a:avLst/>
          </a:prstGeom>
          <a:noFill/>
        </p:spPr>
        <p:txBody>
          <a:bodyPr wrap="square">
            <a:spAutoFit/>
          </a:bodyPr>
          <a:lstStyle/>
          <a:p>
            <a:r>
              <a:rPr lang="en-US" sz="1200" dirty="0">
                <a:effectLst/>
                <a:latin typeface="Times New Roman" panose="02020603050405020304" pitchFamily="18" charset="0"/>
                <a:ea typeface="Malgun Gothic" panose="020B0503020000020004" pitchFamily="34" charset="-127"/>
              </a:rPr>
              <a:t>Fig. 1. 2021 CHARGE Lab Mustang Mach-e AWD.</a:t>
            </a:r>
            <a:endParaRPr lang="en-CA" dirty="0"/>
          </a:p>
        </p:txBody>
      </p:sp>
      <p:sp>
        <p:nvSpPr>
          <p:cNvPr id="16" name="TextBox 15">
            <a:extLst>
              <a:ext uri="{FF2B5EF4-FFF2-40B4-BE49-F238E27FC236}">
                <a16:creationId xmlns:a16="http://schemas.microsoft.com/office/drawing/2014/main" id="{6B6ED5B7-DEAB-3BDC-8F01-BC96AA84FF05}"/>
              </a:ext>
            </a:extLst>
          </p:cNvPr>
          <p:cNvSpPr txBox="1"/>
          <p:nvPr/>
        </p:nvSpPr>
        <p:spPr>
          <a:xfrm>
            <a:off x="8134677" y="4725242"/>
            <a:ext cx="3860985" cy="276999"/>
          </a:xfrm>
          <a:prstGeom prst="rect">
            <a:avLst/>
          </a:prstGeom>
          <a:noFill/>
        </p:spPr>
        <p:txBody>
          <a:bodyPr wrap="square">
            <a:spAutoFit/>
          </a:bodyPr>
          <a:lstStyle/>
          <a:p>
            <a:r>
              <a:rPr lang="en-US" sz="1200" dirty="0">
                <a:effectLst/>
                <a:latin typeface="Times New Roman" panose="02020603050405020304" pitchFamily="18" charset="0"/>
                <a:ea typeface="Malgun Gothic" panose="020B0503020000020004" pitchFamily="34" charset="-127"/>
              </a:rPr>
              <a:t>Fig. 2. Front and rear PMSMs </a:t>
            </a:r>
            <a:r>
              <a:rPr lang="en-US" sz="1200" dirty="0">
                <a:latin typeface="Times New Roman" panose="02020603050405020304" pitchFamily="18" charset="0"/>
                <a:ea typeface="Malgun Gothic" panose="020B0503020000020004" pitchFamily="34" charset="-127"/>
              </a:rPr>
              <a:t>driving the </a:t>
            </a:r>
            <a:r>
              <a:rPr lang="en-US" sz="1200" dirty="0">
                <a:effectLst/>
                <a:latin typeface="Times New Roman" panose="02020603050405020304" pitchFamily="18" charset="0"/>
                <a:ea typeface="Malgun Gothic" panose="020B0503020000020004" pitchFamily="34" charset="-127"/>
              </a:rPr>
              <a:t>Mustang Mach-e.</a:t>
            </a:r>
            <a:endParaRPr lang="en-CA" dirty="0"/>
          </a:p>
        </p:txBody>
      </p:sp>
      <p:pic>
        <p:nvPicPr>
          <p:cNvPr id="4" name="Picture 3" descr="A car with logos on it&#10;&#10;Description automatically generated with low confidence">
            <a:extLst>
              <a:ext uri="{FF2B5EF4-FFF2-40B4-BE49-F238E27FC236}">
                <a16:creationId xmlns:a16="http://schemas.microsoft.com/office/drawing/2014/main" id="{7F21DC0E-4278-C86C-AA0B-EDFC95DE0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980" y="986696"/>
            <a:ext cx="4003806" cy="1475657"/>
          </a:xfrm>
          <a:prstGeom prst="rect">
            <a:avLst/>
          </a:prstGeom>
        </p:spPr>
      </p:pic>
    </p:spTree>
    <p:extLst>
      <p:ext uri="{BB962C8B-B14F-4D97-AF65-F5344CB8AC3E}">
        <p14:creationId xmlns:p14="http://schemas.microsoft.com/office/powerpoint/2010/main" val="60408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Tractive Electric Motors</a:t>
            </a:r>
          </a:p>
        </p:txBody>
      </p:sp>
      <p:sp>
        <p:nvSpPr>
          <p:cNvPr id="25" name="TextBox 24">
            <a:extLst>
              <a:ext uri="{FF2B5EF4-FFF2-40B4-BE49-F238E27FC236}">
                <a16:creationId xmlns:a16="http://schemas.microsoft.com/office/drawing/2014/main" id="{79ACCEAB-EF57-4B13-B2A0-6A0DE5D11D49}"/>
              </a:ext>
            </a:extLst>
          </p:cNvPr>
          <p:cNvSpPr txBox="1"/>
          <p:nvPr/>
        </p:nvSpPr>
        <p:spPr>
          <a:xfrm>
            <a:off x="193478" y="5739118"/>
            <a:ext cx="11805043" cy="400110"/>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IMs offer desirable tractive performance, material and cost benefits therefore selected for further design analysis.</a:t>
            </a:r>
            <a:endParaRPr lang="en-CA" sz="2000" dirty="0">
              <a:latin typeface="Times New Roman" panose="02020603050405020304" pitchFamily="18" charset="0"/>
              <a:cs typeface="Times New Roman" panose="02020603050405020304" pitchFamily="18" charset="0"/>
            </a:endParaRPr>
          </a:p>
        </p:txBody>
      </p:sp>
      <p:pic>
        <p:nvPicPr>
          <p:cNvPr id="17" name="Picture 16" descr="Diagram&#10;&#10;Description automatically generated">
            <a:extLst>
              <a:ext uri="{FF2B5EF4-FFF2-40B4-BE49-F238E27FC236}">
                <a16:creationId xmlns:a16="http://schemas.microsoft.com/office/drawing/2014/main" id="{67953DF7-0B2B-16B5-E253-ECC840E3E8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8288" y="783799"/>
            <a:ext cx="3834185" cy="2035784"/>
          </a:xfrm>
          <a:prstGeom prst="rect">
            <a:avLst/>
          </a:prstGeom>
        </p:spPr>
      </p:pic>
      <p:graphicFrame>
        <p:nvGraphicFramePr>
          <p:cNvPr id="27" name="Table 26">
            <a:extLst>
              <a:ext uri="{FF2B5EF4-FFF2-40B4-BE49-F238E27FC236}">
                <a16:creationId xmlns:a16="http://schemas.microsoft.com/office/drawing/2014/main" id="{0489E218-28DF-B2EC-474D-8043E79EB667}"/>
              </a:ext>
            </a:extLst>
          </p:cNvPr>
          <p:cNvGraphicFramePr>
            <a:graphicFrameLocks noGrp="1"/>
          </p:cNvGraphicFramePr>
          <p:nvPr>
            <p:extLst>
              <p:ext uri="{D42A27DB-BD31-4B8C-83A1-F6EECF244321}">
                <p14:modId xmlns:p14="http://schemas.microsoft.com/office/powerpoint/2010/main" val="2179356147"/>
              </p:ext>
            </p:extLst>
          </p:nvPr>
        </p:nvGraphicFramePr>
        <p:xfrm>
          <a:off x="405246" y="1117814"/>
          <a:ext cx="6057900" cy="4415616"/>
        </p:xfrm>
        <a:graphic>
          <a:graphicData uri="http://schemas.openxmlformats.org/drawingml/2006/table">
            <a:tbl>
              <a:tblPr firstRow="1" firstCol="1" bandRow="1"/>
              <a:tblGrid>
                <a:gridCol w="449088">
                  <a:extLst>
                    <a:ext uri="{9D8B030D-6E8A-4147-A177-3AD203B41FA5}">
                      <a16:colId xmlns:a16="http://schemas.microsoft.com/office/drawing/2014/main" val="179019755"/>
                    </a:ext>
                  </a:extLst>
                </a:gridCol>
                <a:gridCol w="512256">
                  <a:extLst>
                    <a:ext uri="{9D8B030D-6E8A-4147-A177-3AD203B41FA5}">
                      <a16:colId xmlns:a16="http://schemas.microsoft.com/office/drawing/2014/main" val="1182562917"/>
                    </a:ext>
                  </a:extLst>
                </a:gridCol>
                <a:gridCol w="5096556">
                  <a:extLst>
                    <a:ext uri="{9D8B030D-6E8A-4147-A177-3AD203B41FA5}">
                      <a16:colId xmlns:a16="http://schemas.microsoft.com/office/drawing/2014/main" val="394683771"/>
                    </a:ext>
                  </a:extLst>
                </a:gridCol>
              </a:tblGrid>
              <a:tr h="989156">
                <a:tc rowSpan="2">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PMSM</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vert="vert27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Advantage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vert="vert27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High torque and power density due to smaller size</a:t>
                      </a: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High efficiency and power factor</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Good head dissipation due to no rotor losses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888998850"/>
                  </a:ext>
                </a:extLst>
              </a:tr>
              <a:tr h="1225550">
                <a:tc vMerge="1">
                  <a:txBody>
                    <a:bodyPr/>
                    <a:lstStyle/>
                    <a:p>
                      <a:endParaRPr lang="en-CA"/>
                    </a:p>
                  </a:txBody>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Disadvantage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vert="vert27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High material cost and lower efficiencies at high speeds</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Control is difficult especially in flux weakening</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High temperature demagnetization</a:t>
                      </a: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High back EMF during fault</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54741283"/>
                  </a:ext>
                </a:extLst>
              </a:tr>
              <a:tr h="925368">
                <a:tc rowSpan="2">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IM</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vert="vert27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Advantage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vert="vert27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Robust design and low material costs</a:t>
                      </a: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High peak torque, overload capability</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Relatively simple control methods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Well established manufacturing process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95488747"/>
                  </a:ext>
                </a:extLst>
              </a:tr>
              <a:tr h="1225550">
                <a:tc vMerge="1">
                  <a:txBody>
                    <a:bodyPr/>
                    <a:lstStyle/>
                    <a:p>
                      <a:endParaRPr lang="en-CA"/>
                    </a:p>
                  </a:txBody>
                  <a:tcPr/>
                </a:tc>
                <a:tc>
                  <a:txBody>
                    <a:bodyPr/>
                    <a:lstStyle/>
                    <a:p>
                      <a:pPr algn="ctr">
                        <a:lnSpc>
                          <a:spcPct val="100000"/>
                        </a:lnSpc>
                      </a:pPr>
                      <a:r>
                        <a:rPr lang="en-US" sz="1600" b="1"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Disadvantage</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vert="vert27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Demanding design process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Lower efficiency due to rotor losses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p>
                      <a:pPr marL="342900" lvl="0" indent="-342900" algn="l">
                        <a:lnSpc>
                          <a:spcPct val="100000"/>
                        </a:lnSpc>
                        <a:buFont typeface="Symbol" panose="05050102010706020507" pitchFamily="18" charset="2"/>
                        <a:buChar char=""/>
                      </a:pPr>
                      <a:r>
                        <a:rPr lang="en-US" sz="16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Lower power factor, torque and power densities</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a:txBody>
                  <a:tcPr marL="32453" marR="324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435476694"/>
                  </a:ext>
                </a:extLst>
              </a:tr>
            </a:tbl>
          </a:graphicData>
        </a:graphic>
      </p:graphicFrame>
      <p:pic>
        <p:nvPicPr>
          <p:cNvPr id="5" name="Picture 4" descr="A close-up of a cd&#10;&#10;Description automatically generated with low confidence">
            <a:extLst>
              <a:ext uri="{FF2B5EF4-FFF2-40B4-BE49-F238E27FC236}">
                <a16:creationId xmlns:a16="http://schemas.microsoft.com/office/drawing/2014/main" id="{AC3E66D8-2342-0839-2BCE-D12E2677ADD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848" t="2026" r="12838"/>
          <a:stretch/>
        </p:blipFill>
        <p:spPr>
          <a:xfrm>
            <a:off x="8946604" y="2862478"/>
            <a:ext cx="3075647" cy="2444650"/>
          </a:xfrm>
          <a:prstGeom prst="rect">
            <a:avLst/>
          </a:prstGeom>
        </p:spPr>
      </p:pic>
      <p:sp>
        <p:nvSpPr>
          <p:cNvPr id="10" name="TextBox 9">
            <a:extLst>
              <a:ext uri="{FF2B5EF4-FFF2-40B4-BE49-F238E27FC236}">
                <a16:creationId xmlns:a16="http://schemas.microsoft.com/office/drawing/2014/main" id="{EEDE2C39-960F-6811-69AA-1F7EEE8120DD}"/>
              </a:ext>
            </a:extLst>
          </p:cNvPr>
          <p:cNvSpPr txBox="1"/>
          <p:nvPr/>
        </p:nvSpPr>
        <p:spPr>
          <a:xfrm>
            <a:off x="6598289" y="2789741"/>
            <a:ext cx="3834184" cy="400110"/>
          </a:xfrm>
          <a:prstGeom prst="rect">
            <a:avLst/>
          </a:prstGeom>
          <a:noFill/>
        </p:spPr>
        <p:txBody>
          <a:bodyPr wrap="square">
            <a:spAutoFit/>
          </a:bodyPr>
          <a:lstStyle/>
          <a:p>
            <a:r>
              <a:rPr lang="en-US" sz="1000" dirty="0">
                <a:effectLst/>
                <a:latin typeface="Times New Roman" panose="02020603050405020304" pitchFamily="18" charset="0"/>
                <a:ea typeface="Malgun Gothic" panose="020B0503020000020004" pitchFamily="34" charset="-127"/>
              </a:rPr>
              <a:t>Fig. 3. Depicts the major components and relative configuration of tractive EVs. </a:t>
            </a:r>
            <a:r>
              <a:rPr lang="en-US" sz="1000" dirty="0">
                <a:solidFill>
                  <a:srgbClr val="000000"/>
                </a:solidFill>
                <a:effectLst/>
                <a:latin typeface="Times New Roman" panose="02020603050405020304" pitchFamily="18" charset="0"/>
                <a:ea typeface="Malgun Gothic" panose="020B0503020000020004" pitchFamily="34" charset="-127"/>
              </a:rPr>
              <a:t>[6]</a:t>
            </a:r>
            <a:endParaRPr lang="en-CA" sz="1000" dirty="0"/>
          </a:p>
        </p:txBody>
      </p:sp>
      <p:sp>
        <p:nvSpPr>
          <p:cNvPr id="11" name="TextBox 10">
            <a:extLst>
              <a:ext uri="{FF2B5EF4-FFF2-40B4-BE49-F238E27FC236}">
                <a16:creationId xmlns:a16="http://schemas.microsoft.com/office/drawing/2014/main" id="{9F100CE2-E7D4-5351-392B-81B925C36C92}"/>
              </a:ext>
            </a:extLst>
          </p:cNvPr>
          <p:cNvSpPr txBox="1"/>
          <p:nvPr/>
        </p:nvSpPr>
        <p:spPr>
          <a:xfrm>
            <a:off x="8946605" y="5292325"/>
            <a:ext cx="3103872" cy="400110"/>
          </a:xfrm>
          <a:prstGeom prst="rect">
            <a:avLst/>
          </a:prstGeom>
          <a:noFill/>
        </p:spPr>
        <p:txBody>
          <a:bodyPr wrap="square">
            <a:spAutoFit/>
          </a:bodyPr>
          <a:lstStyle/>
          <a:p>
            <a:r>
              <a:rPr lang="en-US" sz="1000" dirty="0">
                <a:effectLst/>
                <a:latin typeface="Times New Roman" panose="02020603050405020304" pitchFamily="18" charset="0"/>
                <a:ea typeface="Malgun Gothic" panose="020B0503020000020004" pitchFamily="34" charset="-127"/>
              </a:rPr>
              <a:t>Fig. 4. Depicts the market share </a:t>
            </a:r>
            <a:r>
              <a:rPr lang="en-US" sz="1000" dirty="0">
                <a:latin typeface="Times New Roman" panose="02020603050405020304" pitchFamily="18" charset="0"/>
                <a:ea typeface="Malgun Gothic" panose="020B0503020000020004" pitchFamily="34" charset="-127"/>
              </a:rPr>
              <a:t>occupied by various motor types in 2020. [7]</a:t>
            </a:r>
            <a:endParaRPr lang="en-CA" sz="1000" dirty="0"/>
          </a:p>
        </p:txBody>
      </p:sp>
      <p:sp>
        <p:nvSpPr>
          <p:cNvPr id="19" name="TextBox 18">
            <a:extLst>
              <a:ext uri="{FF2B5EF4-FFF2-40B4-BE49-F238E27FC236}">
                <a16:creationId xmlns:a16="http://schemas.microsoft.com/office/drawing/2014/main" id="{3478AD6C-E67A-FF6A-8FA7-5FBA2EE06F47}"/>
              </a:ext>
            </a:extLst>
          </p:cNvPr>
          <p:cNvSpPr txBox="1"/>
          <p:nvPr/>
        </p:nvSpPr>
        <p:spPr>
          <a:xfrm>
            <a:off x="405246" y="825363"/>
            <a:ext cx="6057900"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2. Advantages and Disadvantages of IMs and PMSMs [4], [5]</a:t>
            </a:r>
          </a:p>
        </p:txBody>
      </p:sp>
    </p:spTree>
    <p:extLst>
      <p:ext uri="{BB962C8B-B14F-4D97-AF65-F5344CB8AC3E}">
        <p14:creationId xmlns:p14="http://schemas.microsoft.com/office/powerpoint/2010/main" val="310625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Tractive Induction Motor Structure</a:t>
            </a:r>
          </a:p>
        </p:txBody>
      </p:sp>
      <p:sp>
        <p:nvSpPr>
          <p:cNvPr id="25" name="TextBox 24">
            <a:extLst>
              <a:ext uri="{FF2B5EF4-FFF2-40B4-BE49-F238E27FC236}">
                <a16:creationId xmlns:a16="http://schemas.microsoft.com/office/drawing/2014/main" id="{79ACCEAB-EF57-4B13-B2A0-6A0DE5D11D49}"/>
              </a:ext>
            </a:extLst>
          </p:cNvPr>
          <p:cNvSpPr txBox="1"/>
          <p:nvPr/>
        </p:nvSpPr>
        <p:spPr>
          <a:xfrm>
            <a:off x="200302" y="5189775"/>
            <a:ext cx="11791396" cy="400110"/>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Rotor bar directly affects output torque and total losses therefore bar geometry selected as subject of optimization</a:t>
            </a:r>
            <a:r>
              <a:rPr lang="en-CA" sz="2000" kern="1200" dirty="0">
                <a:solidFill>
                  <a:srgbClr val="000000"/>
                </a:solidFill>
                <a:effectLst/>
                <a:latin typeface="Times New Roman" panose="02020603050405020304" pitchFamily="18" charset="0"/>
                <a:ea typeface="Malgun Gothic" panose="020B0503020000020004" pitchFamily="34" charset="-127"/>
              </a:rPr>
              <a:t>.</a:t>
            </a:r>
            <a:r>
              <a:rPr lang="en-US" sz="2000" dirty="0">
                <a:latin typeface="Times New Roman" panose="02020603050405020304" pitchFamily="18" charset="0"/>
                <a:cs typeface="Times New Roman" panose="02020603050405020304" pitchFamily="18" charset="0"/>
              </a:rPr>
              <a:t> </a:t>
            </a:r>
            <a:endParaRPr lang="en-CA" sz="2000" dirty="0">
              <a:latin typeface="Times New Roman" panose="02020603050405020304" pitchFamily="18" charset="0"/>
              <a:cs typeface="Times New Roman" panose="02020603050405020304" pitchFamily="18" charset="0"/>
            </a:endParaRPr>
          </a:p>
        </p:txBody>
      </p:sp>
      <p:pic>
        <p:nvPicPr>
          <p:cNvPr id="20" name="Picture 19" descr="Diagram&#10;&#10;Description automatically generated">
            <a:extLst>
              <a:ext uri="{FF2B5EF4-FFF2-40B4-BE49-F238E27FC236}">
                <a16:creationId xmlns:a16="http://schemas.microsoft.com/office/drawing/2014/main" id="{D88ADC8E-122F-14E4-6080-00DF28622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864" y="962312"/>
            <a:ext cx="4205994" cy="3398633"/>
          </a:xfrm>
          <a:prstGeom prst="rect">
            <a:avLst/>
          </a:prstGeom>
        </p:spPr>
      </p:pic>
      <p:grpSp>
        <p:nvGrpSpPr>
          <p:cNvPr id="6" name="Group 5">
            <a:extLst>
              <a:ext uri="{FF2B5EF4-FFF2-40B4-BE49-F238E27FC236}">
                <a16:creationId xmlns:a16="http://schemas.microsoft.com/office/drawing/2014/main" id="{CF8CF73B-A304-9E46-FBA0-10CB098CD9B5}"/>
              </a:ext>
            </a:extLst>
          </p:cNvPr>
          <p:cNvGrpSpPr/>
          <p:nvPr/>
        </p:nvGrpSpPr>
        <p:grpSpPr>
          <a:xfrm>
            <a:off x="4679141" y="962312"/>
            <a:ext cx="2242746" cy="3798743"/>
            <a:chOff x="4762269" y="962312"/>
            <a:chExt cx="2242746" cy="3798743"/>
          </a:xfrm>
        </p:grpSpPr>
        <p:pic>
          <p:nvPicPr>
            <p:cNvPr id="11" name="Picture 10" descr="Diagram&#10;&#10;Description automatically generated">
              <a:extLst>
                <a:ext uri="{FF2B5EF4-FFF2-40B4-BE49-F238E27FC236}">
                  <a16:creationId xmlns:a16="http://schemas.microsoft.com/office/drawing/2014/main" id="{B7099C41-35E2-BAFB-972A-E2DDBD891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270" y="962312"/>
              <a:ext cx="2242745" cy="3420000"/>
            </a:xfrm>
            <a:prstGeom prst="rect">
              <a:avLst/>
            </a:prstGeom>
          </p:spPr>
        </p:pic>
        <p:sp>
          <p:nvSpPr>
            <p:cNvPr id="10" name="TextBox 9">
              <a:extLst>
                <a:ext uri="{FF2B5EF4-FFF2-40B4-BE49-F238E27FC236}">
                  <a16:creationId xmlns:a16="http://schemas.microsoft.com/office/drawing/2014/main" id="{18B1D2A6-4566-ED38-2845-B76CE1044128}"/>
                </a:ext>
              </a:extLst>
            </p:cNvPr>
            <p:cNvSpPr txBox="1"/>
            <p:nvPr/>
          </p:nvSpPr>
          <p:spPr>
            <a:xfrm>
              <a:off x="4762269" y="4360945"/>
              <a:ext cx="2242745" cy="400110"/>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5. Demonstrates </a:t>
              </a:r>
              <a:r>
                <a:rPr lang="en-CA" sz="1000" dirty="0">
                  <a:latin typeface="Times New Roman" panose="02020603050405020304" pitchFamily="18" charset="0"/>
                  <a:ea typeface="Calibri" panose="020F0502020204030204" pitchFamily="34" charset="0"/>
                  <a:cs typeface="Times New Roman" panose="02020603050405020304" pitchFamily="18" charset="0"/>
                </a:rPr>
                <a:t>rotor bar regions </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and affects on IM performance. [8]</a:t>
              </a:r>
            </a:p>
          </p:txBody>
        </p:sp>
      </p:grpSp>
      <p:pic>
        <p:nvPicPr>
          <p:cNvPr id="12" name="Picture 11">
            <a:extLst>
              <a:ext uri="{FF2B5EF4-FFF2-40B4-BE49-F238E27FC236}">
                <a16:creationId xmlns:a16="http://schemas.microsoft.com/office/drawing/2014/main" id="{180001C7-65D9-D37A-CDA8-3E92D22EAF0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555"/>
          <a:stretch/>
        </p:blipFill>
        <p:spPr bwMode="auto">
          <a:xfrm>
            <a:off x="7011322" y="940945"/>
            <a:ext cx="5042722" cy="3420000"/>
          </a:xfrm>
          <a:prstGeom prst="rect">
            <a:avLst/>
          </a:prstGeom>
          <a:noFill/>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279CFBEE-1D93-714B-8CD0-4BB44AB948BF}"/>
              </a:ext>
            </a:extLst>
          </p:cNvPr>
          <p:cNvSpPr txBox="1"/>
          <p:nvPr/>
        </p:nvSpPr>
        <p:spPr>
          <a:xfrm>
            <a:off x="7011322" y="4382312"/>
            <a:ext cx="5042722" cy="400110"/>
          </a:xfrm>
          <a:prstGeom prst="rect">
            <a:avLst/>
          </a:prstGeom>
          <a:noFill/>
        </p:spPr>
        <p:txBody>
          <a:bodyPr wrap="square">
            <a:spAutoFit/>
          </a:bodyPr>
          <a:lstStyle/>
          <a:p>
            <a:pPr>
              <a:spcAft>
                <a:spcPts val="600"/>
              </a:spcAft>
            </a:pP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Fig. </a:t>
            </a:r>
            <a:r>
              <a:rPr lang="en-CA" sz="1000" dirty="0">
                <a:latin typeface="Times New Roman" panose="02020603050405020304" pitchFamily="18" charset="0"/>
                <a:ea typeface="Calibri" panose="020F0502020204030204" pitchFamily="34" charset="0"/>
                <a:cs typeface="Times New Roman" panose="02020603050405020304" pitchFamily="18" charset="0"/>
              </a:rPr>
              <a:t>6</a:t>
            </a:r>
            <a:r>
              <a:rPr lang="en-CA" sz="1000" dirty="0">
                <a:effectLst/>
                <a:latin typeface="Times New Roman" panose="02020603050405020304" pitchFamily="18" charset="0"/>
                <a:ea typeface="Calibri" panose="020F0502020204030204" pitchFamily="34" charset="0"/>
                <a:cs typeface="Times New Roman" panose="02020603050405020304" pitchFamily="18" charset="0"/>
              </a:rPr>
              <a:t>. NEMA classifications assist in IM design. (a) Possible examples of NEMA class rotor bars are depicted. (b) Torque performance is plotted against slip for each rotor bar class. [9]</a:t>
            </a:r>
          </a:p>
        </p:txBody>
      </p:sp>
      <p:sp>
        <p:nvSpPr>
          <p:cNvPr id="17" name="TextBox 71">
            <a:extLst>
              <a:ext uri="{FF2B5EF4-FFF2-40B4-BE49-F238E27FC236}">
                <a16:creationId xmlns:a16="http://schemas.microsoft.com/office/drawing/2014/main" id="{CC4B30D7-4D13-D46D-67A0-CECDF49165D3}"/>
              </a:ext>
            </a:extLst>
          </p:cNvPr>
          <p:cNvSpPr txBox="1"/>
          <p:nvPr/>
        </p:nvSpPr>
        <p:spPr>
          <a:xfrm>
            <a:off x="167389" y="4360946"/>
            <a:ext cx="4205994"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000" kern="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Fig. 4. Cross-sectional view of tractive IM structure and rotor bar is </a:t>
            </a:r>
            <a:r>
              <a:rPr lang="en-CA" sz="1000" dirty="0">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depicted</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71426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Optimization Algorithms</a:t>
            </a:r>
          </a:p>
        </p:txBody>
      </p:sp>
      <p:sp>
        <p:nvSpPr>
          <p:cNvPr id="4" name="Content Placeholder 2"/>
          <p:cNvSpPr txBox="1">
            <a:spLocks/>
          </p:cNvSpPr>
          <p:nvPr/>
        </p:nvSpPr>
        <p:spPr>
          <a:xfrm>
            <a:off x="963140" y="1450598"/>
            <a:ext cx="6597877" cy="3213560"/>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defRPr/>
            </a:pPr>
            <a:r>
              <a:rPr lang="en-US" sz="1800" b="1" dirty="0">
                <a:solidFill>
                  <a:prstClr val="black"/>
                </a:solidFill>
                <a:latin typeface="Times New Roman" panose="02020603050405020304" pitchFamily="18" charset="0"/>
                <a:cs typeface="Times New Roman" panose="02020603050405020304" pitchFamily="18" charset="0"/>
              </a:rPr>
              <a:t>Common OAs for IM optimization:</a:t>
            </a:r>
          </a:p>
          <a:p>
            <a:pPr>
              <a:lnSpc>
                <a:spcPct val="100000"/>
              </a:lnSpc>
              <a:spcBef>
                <a:spcPts val="1200"/>
              </a:spcBef>
              <a:defRPr/>
            </a:pPr>
            <a:r>
              <a:rPr lang="en-US" sz="1800" dirty="0">
                <a:solidFill>
                  <a:prstClr val="black"/>
                </a:solidFill>
                <a:latin typeface="Times New Roman" panose="02020603050405020304" pitchFamily="18" charset="0"/>
                <a:cs typeface="Times New Roman" panose="02020603050405020304" pitchFamily="18" charset="0"/>
              </a:rPr>
              <a:t>Parametric Search (PS), Particle Swarm (PSO), Ant Colony (ACO) and Genetic Algorithms (GA)</a:t>
            </a:r>
          </a:p>
          <a:p>
            <a:pPr marL="0" indent="0">
              <a:lnSpc>
                <a:spcPct val="100000"/>
              </a:lnSpc>
              <a:spcBef>
                <a:spcPts val="1200"/>
              </a:spcBef>
              <a:buNone/>
              <a:defRPr/>
            </a:pPr>
            <a:r>
              <a:rPr lang="en-US" sz="1800" b="1" dirty="0">
                <a:solidFill>
                  <a:prstClr val="black"/>
                </a:solidFill>
                <a:latin typeface="Times New Roman" panose="02020603050405020304" pitchFamily="18" charset="0"/>
                <a:cs typeface="Times New Roman" panose="02020603050405020304" pitchFamily="18" charset="0"/>
              </a:rPr>
              <a:t>Key performance parameters of OAs:</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Rapid convergence, low run times and high solution quality</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Robust structure against stalling and local solutions</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Maintain large search spaces while being easily modified</a:t>
            </a:r>
          </a:p>
        </p:txBody>
      </p:sp>
      <p:sp>
        <p:nvSpPr>
          <p:cNvPr id="25" name="TextBox 24">
            <a:extLst>
              <a:ext uri="{FF2B5EF4-FFF2-40B4-BE49-F238E27FC236}">
                <a16:creationId xmlns:a16="http://schemas.microsoft.com/office/drawing/2014/main" id="{79ACCEAB-EF57-4B13-B2A0-6A0DE5D11D49}"/>
              </a:ext>
            </a:extLst>
          </p:cNvPr>
          <p:cNvSpPr txBox="1"/>
          <p:nvPr/>
        </p:nvSpPr>
        <p:spPr>
          <a:xfrm>
            <a:off x="604801" y="5027389"/>
            <a:ext cx="7314554" cy="707886"/>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OA must be selected ensuring rapid, high-quality solution over large search space while being easily modified for multiple objectives.</a:t>
            </a:r>
            <a:endParaRPr lang="en-CA" sz="2000"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E3B0F582-09F7-9512-9A29-5E80E9ECC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9926" y="838895"/>
            <a:ext cx="3615903" cy="4812570"/>
          </a:xfrm>
          <a:prstGeom prst="rect">
            <a:avLst/>
          </a:prstGeom>
        </p:spPr>
      </p:pic>
      <p:sp>
        <p:nvSpPr>
          <p:cNvPr id="6" name="TextBox 71">
            <a:extLst>
              <a:ext uri="{FF2B5EF4-FFF2-40B4-BE49-F238E27FC236}">
                <a16:creationId xmlns:a16="http://schemas.microsoft.com/office/drawing/2014/main" id="{B40407C0-7AAA-C9A6-B4F1-B21ED31961FB}"/>
              </a:ext>
            </a:extLst>
          </p:cNvPr>
          <p:cNvSpPr txBox="1"/>
          <p:nvPr/>
        </p:nvSpPr>
        <p:spPr>
          <a:xfrm>
            <a:off x="8208818" y="5685406"/>
            <a:ext cx="389701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000" kern="1200" dirty="0">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Fig. 7.  Flow chart of conventional g</a:t>
            </a:r>
            <a:r>
              <a:rPr lang="en-CA" sz="1000" dirty="0">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enetic algorithm variable flow. [10]</a:t>
            </a:r>
            <a:endParaRPr lang="en-CA" sz="1600" dirty="0">
              <a:effectLst/>
              <a:latin typeface="Times New Roman" panose="02020603050405020304" pitchFamily="18"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23830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Induction Motor Modeling for Optimization</a:t>
            </a:r>
          </a:p>
        </p:txBody>
      </p:sp>
      <p:sp>
        <p:nvSpPr>
          <p:cNvPr id="35" name="TextBox 34">
            <a:extLst>
              <a:ext uri="{FF2B5EF4-FFF2-40B4-BE49-F238E27FC236}">
                <a16:creationId xmlns:a16="http://schemas.microsoft.com/office/drawing/2014/main" id="{40D61C2A-F045-FFC7-6896-112789159C91}"/>
              </a:ext>
            </a:extLst>
          </p:cNvPr>
          <p:cNvSpPr txBox="1"/>
          <p:nvPr/>
        </p:nvSpPr>
        <p:spPr>
          <a:xfrm>
            <a:off x="129897" y="5259281"/>
            <a:ext cx="11928743" cy="400110"/>
          </a:xfrm>
          <a:prstGeom prst="rect">
            <a:avLst/>
          </a:prstGeom>
          <a:noFill/>
          <a:ln>
            <a:solidFill>
              <a:srgbClr val="FF0000"/>
            </a:solidFill>
            <a:prstDash val="lgDash"/>
          </a:ln>
        </p:spPr>
        <p:txBody>
          <a:bodyPr wrap="square" rtlCol="0">
            <a:spAutoFit/>
          </a:bodyPr>
          <a:lstStyle/>
          <a:p>
            <a:r>
              <a:rPr lang="en-US" sz="2000" dirty="0">
                <a:latin typeface="Times New Roman" panose="02020603050405020304" pitchFamily="18" charset="0"/>
                <a:cs typeface="Times New Roman" panose="02020603050405020304" pitchFamily="18" charset="0"/>
              </a:rPr>
              <a:t>Modified ECM must be selected as analytical model due to low run times and accurate IM performance prediction.</a:t>
            </a:r>
            <a:endParaRPr lang="en-CA" sz="20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E497164E-0362-EA79-EE00-33D2A8DCA44C}"/>
              </a:ext>
            </a:extLst>
          </p:cNvPr>
          <p:cNvGraphicFramePr>
            <a:graphicFrameLocks noGrp="1"/>
          </p:cNvGraphicFramePr>
          <p:nvPr>
            <p:extLst>
              <p:ext uri="{D42A27DB-BD31-4B8C-83A1-F6EECF244321}">
                <p14:modId xmlns:p14="http://schemas.microsoft.com/office/powerpoint/2010/main" val="1457924917"/>
              </p:ext>
            </p:extLst>
          </p:nvPr>
        </p:nvGraphicFramePr>
        <p:xfrm>
          <a:off x="249381" y="1198609"/>
          <a:ext cx="11689776" cy="3423920"/>
        </p:xfrm>
        <a:graphic>
          <a:graphicData uri="http://schemas.openxmlformats.org/drawingml/2006/table">
            <a:tbl>
              <a:tblPr firstRow="1" bandRow="1">
                <a:tableStyleId>{5C22544A-7EE6-4342-B048-85BDC9FD1C3A}</a:tableStyleId>
              </a:tblPr>
              <a:tblGrid>
                <a:gridCol w="1948296">
                  <a:extLst>
                    <a:ext uri="{9D8B030D-6E8A-4147-A177-3AD203B41FA5}">
                      <a16:colId xmlns:a16="http://schemas.microsoft.com/office/drawing/2014/main" val="1334185341"/>
                    </a:ext>
                  </a:extLst>
                </a:gridCol>
                <a:gridCol w="1948296">
                  <a:extLst>
                    <a:ext uri="{9D8B030D-6E8A-4147-A177-3AD203B41FA5}">
                      <a16:colId xmlns:a16="http://schemas.microsoft.com/office/drawing/2014/main" val="2212725453"/>
                    </a:ext>
                  </a:extLst>
                </a:gridCol>
                <a:gridCol w="1948296">
                  <a:extLst>
                    <a:ext uri="{9D8B030D-6E8A-4147-A177-3AD203B41FA5}">
                      <a16:colId xmlns:a16="http://schemas.microsoft.com/office/drawing/2014/main" val="4272398581"/>
                    </a:ext>
                  </a:extLst>
                </a:gridCol>
                <a:gridCol w="1948296">
                  <a:extLst>
                    <a:ext uri="{9D8B030D-6E8A-4147-A177-3AD203B41FA5}">
                      <a16:colId xmlns:a16="http://schemas.microsoft.com/office/drawing/2014/main" val="4065950699"/>
                    </a:ext>
                  </a:extLst>
                </a:gridCol>
                <a:gridCol w="1948296">
                  <a:extLst>
                    <a:ext uri="{9D8B030D-6E8A-4147-A177-3AD203B41FA5}">
                      <a16:colId xmlns:a16="http://schemas.microsoft.com/office/drawing/2014/main" val="415903532"/>
                    </a:ext>
                  </a:extLst>
                </a:gridCol>
                <a:gridCol w="1948296">
                  <a:extLst>
                    <a:ext uri="{9D8B030D-6E8A-4147-A177-3AD203B41FA5}">
                      <a16:colId xmlns:a16="http://schemas.microsoft.com/office/drawing/2014/main" val="386611901"/>
                    </a:ext>
                  </a:extLst>
                </a:gridCol>
              </a:tblGrid>
              <a:tr h="370840">
                <a:tc gridSpan="2">
                  <a:txBody>
                    <a:bodyPr/>
                    <a:lstStyle/>
                    <a:p>
                      <a:pPr algn="ctr"/>
                      <a:r>
                        <a:rPr lang="en-CA" sz="1600" dirty="0">
                          <a:solidFill>
                            <a:sysClr val="windowText" lastClr="000000"/>
                          </a:solidFill>
                          <a:latin typeface="Times New Roman" panose="02020603050405020304" pitchFamily="18" charset="0"/>
                          <a:cs typeface="Times New Roman" panose="02020603050405020304" pitchFamily="18" charset="0"/>
                        </a:rPr>
                        <a:t>FEA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600" dirty="0">
                          <a:solidFill>
                            <a:sysClr val="windowText" lastClr="000000"/>
                          </a:solidFill>
                          <a:latin typeface="Times New Roman" panose="02020603050405020304" pitchFamily="18" charset="0"/>
                          <a:cs typeface="Times New Roman" panose="02020603050405020304" pitchFamily="18" charset="0"/>
                        </a:rPr>
                        <a:t>MEC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600" dirty="0">
                          <a:solidFill>
                            <a:sysClr val="windowText" lastClr="000000"/>
                          </a:solidFill>
                          <a:latin typeface="Times New Roman" panose="02020603050405020304" pitchFamily="18" charset="0"/>
                          <a:cs typeface="Times New Roman" panose="02020603050405020304" pitchFamily="18" charset="0"/>
                        </a:rPr>
                        <a:t>ECM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80870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Advantage</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Disadvantage</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Advantage</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Disadvantage</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Advantage</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Disadvantage</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795827061"/>
                  </a:ext>
                </a:extLst>
              </a:tr>
              <a:tr h="370840">
                <a:tc>
                  <a:txBody>
                    <a:bodyPr/>
                    <a:lstStyle/>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Extremely high accuracy simulation</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Models transient magnetic and electrical losses</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Multi-disciplinary effects may be considered</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Extremely high run times, computationally heavy</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Search space, input variable, and objective limitations</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Not easily modified</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Shorter run times</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Models magnetic leakage flux losses</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Easily modified to increase accuracy</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Less accurate than FEA</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Electric losses effects not closely considered</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Requires modification to increase accuracy</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Shorter run times</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Models electrical losses</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Easily modified to increase accuracy</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Less accurate than FEA</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Electric loss effects are not closely considered</a:t>
                      </a:r>
                      <a:endParaRPr kumimoji="0" lang="en-CA" sz="1600" b="0" i="0" u="none" strike="noStrike" kern="1200" cap="none" spc="0" normalizeH="0" baseline="0" noProof="0" dirty="0">
                        <a:ln>
                          <a:noFill/>
                        </a:ln>
                        <a:solidFill>
                          <a:prstClr val="black"/>
                        </a:solidFill>
                        <a:effectLst/>
                        <a:uLnTx/>
                        <a:uFillTx/>
                        <a:latin typeface="Times New Roman" panose="02020603050405020304" pitchFamily="18" charset="0"/>
                        <a:ea typeface="Malgun Gothic" panose="020B0503020000020004" pitchFamily="34" charset="-127"/>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60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algun Gothic" panose="020B0503020000020004" pitchFamily="34" charset="-127"/>
                          <a:cs typeface="Times New Roman" panose="02020603050405020304" pitchFamily="18" charset="0"/>
                        </a:rPr>
                        <a:t>Requires modification to increase accuracy</a:t>
                      </a:r>
                      <a:endParaRPr lang="en-CA"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55526940"/>
                  </a:ext>
                </a:extLst>
              </a:tr>
            </a:tbl>
          </a:graphicData>
        </a:graphic>
      </p:graphicFrame>
      <p:sp>
        <p:nvSpPr>
          <p:cNvPr id="8" name="TextBox 7">
            <a:extLst>
              <a:ext uri="{FF2B5EF4-FFF2-40B4-BE49-F238E27FC236}">
                <a16:creationId xmlns:a16="http://schemas.microsoft.com/office/drawing/2014/main" id="{195D2F15-3155-60D5-AAE0-2199288777CF}"/>
              </a:ext>
            </a:extLst>
          </p:cNvPr>
          <p:cNvSpPr txBox="1"/>
          <p:nvPr/>
        </p:nvSpPr>
        <p:spPr>
          <a:xfrm>
            <a:off x="249381" y="909384"/>
            <a:ext cx="11689776" cy="276999"/>
          </a:xfrm>
          <a:prstGeom prst="rect">
            <a:avLst/>
          </a:prstGeom>
          <a:noFill/>
        </p:spPr>
        <p:txBody>
          <a:bodyPr wrap="square">
            <a:spAutoFit/>
          </a:bodyPr>
          <a:lstStyle/>
          <a:p>
            <a:pPr algn="ctr">
              <a:spcAft>
                <a:spcPts val="600"/>
              </a:spcAft>
            </a:pP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Table </a:t>
            </a:r>
            <a:r>
              <a:rPr lang="en-CA" sz="1200" cap="small" dirty="0">
                <a:latin typeface="Times New Roman" panose="02020603050405020304" pitchFamily="18" charset="0"/>
                <a:ea typeface="Calibri" panose="020F0502020204030204" pitchFamily="34" charset="0"/>
                <a:cs typeface="Times New Roman" panose="02020603050405020304" pitchFamily="18" charset="0"/>
              </a:rPr>
              <a:t>3</a:t>
            </a:r>
            <a:r>
              <a:rPr lang="en-CA" sz="1200" cap="small" dirty="0">
                <a:effectLst/>
                <a:latin typeface="Times New Roman" panose="02020603050405020304" pitchFamily="18" charset="0"/>
                <a:ea typeface="Calibri" panose="020F0502020204030204" pitchFamily="34" charset="0"/>
                <a:cs typeface="Times New Roman" panose="02020603050405020304" pitchFamily="18" charset="0"/>
              </a:rPr>
              <a:t>. Advantages and Disadvantages of Analytical Models </a:t>
            </a:r>
            <a:r>
              <a:rPr lang="en-CA" sz="12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[11]–[15]</a:t>
            </a:r>
            <a:endParaRPr lang="en-CA" sz="1200" cap="small"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346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 Function Modeling and Bias</a:t>
            </a:r>
          </a:p>
        </p:txBody>
      </p:sp>
      <p:sp>
        <p:nvSpPr>
          <p:cNvPr id="40" name="TextBox 39">
            <a:extLst>
              <a:ext uri="{FF2B5EF4-FFF2-40B4-BE49-F238E27FC236}">
                <a16:creationId xmlns:a16="http://schemas.microsoft.com/office/drawing/2014/main" id="{B9F1F867-D875-46D8-95AA-230726AEAC12}"/>
              </a:ext>
            </a:extLst>
          </p:cNvPr>
          <p:cNvSpPr txBox="1"/>
          <p:nvPr/>
        </p:nvSpPr>
        <p:spPr>
          <a:xfrm>
            <a:off x="411655" y="5668292"/>
            <a:ext cx="11368689" cy="400110"/>
          </a:xfrm>
          <a:prstGeom prst="rect">
            <a:avLst/>
          </a:prstGeom>
          <a:noFill/>
          <a:ln>
            <a:solidFill>
              <a:srgbClr val="FF0000"/>
            </a:solidFill>
            <a:prstDash val="lgDash"/>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Conventional OF modeling causes Function bias decreasing solution quality and poor algorithm performance.</a:t>
            </a:r>
            <a:endParaRPr lang="en-CA" sz="2000" dirty="0">
              <a:latin typeface="Times New Roman" panose="02020603050405020304" pitchFamily="18" charset="0"/>
              <a:cs typeface="Times New Roman" panose="02020603050405020304" pitchFamily="18" charset="0"/>
            </a:endParaRPr>
          </a:p>
        </p:txBody>
      </p:sp>
      <p:sp>
        <p:nvSpPr>
          <p:cNvPr id="36" name="Content Placeholder 2">
            <a:extLst>
              <a:ext uri="{FF2B5EF4-FFF2-40B4-BE49-F238E27FC236}">
                <a16:creationId xmlns:a16="http://schemas.microsoft.com/office/drawing/2014/main" id="{B13460F8-59FD-B857-793A-AB474F2AA630}"/>
              </a:ext>
            </a:extLst>
          </p:cNvPr>
          <p:cNvSpPr txBox="1">
            <a:spLocks/>
          </p:cNvSpPr>
          <p:nvPr/>
        </p:nvSpPr>
        <p:spPr>
          <a:xfrm>
            <a:off x="119801" y="838781"/>
            <a:ext cx="8089018" cy="4676776"/>
          </a:xfrm>
          <a:prstGeom prst="rect">
            <a:avLst/>
          </a:prstGeom>
        </p:spPr>
        <p:txBody>
          <a:bodyPr vert="horz" lIns="91440" tIns="45720" rIns="91440" bIns="45720" rtlCol="0">
            <a:noAutofit/>
          </a:bodyPr>
          <a:lstStyle>
            <a:lvl1pPr marL="228600" indent="-228600" algn="l" defTabSz="914400" rtl="0" eaLnBrk="1" latinLnBrk="0" hangingPunct="1">
              <a:lnSpc>
                <a:spcPct val="108000"/>
              </a:lnSpc>
              <a:spcBef>
                <a:spcPts val="10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8000"/>
              </a:lnSpc>
              <a:spcBef>
                <a:spcPts val="500"/>
              </a:spcBef>
              <a:spcAft>
                <a:spcPts val="600"/>
              </a:spcAft>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What is Objective Function Modeling and Function Bias?</a:t>
            </a:r>
          </a:p>
          <a:p>
            <a:pPr>
              <a:lnSpc>
                <a:spcPct val="100000"/>
              </a:lnSpc>
              <a:spcBef>
                <a:spcPts val="600"/>
              </a:spcBef>
              <a:defRPr/>
            </a:pPr>
            <a:r>
              <a:rPr lang="en-US" sz="1800" dirty="0">
                <a:solidFill>
                  <a:prstClr val="black"/>
                </a:solidFill>
                <a:latin typeface="Times New Roman" panose="02020603050405020304" pitchFamily="18" charset="0"/>
                <a:cs typeface="Times New Roman" panose="02020603050405020304" pitchFamily="18" charset="0"/>
              </a:rPr>
              <a:t>Translator between the Analytical Model and the OA and are to be minimized </a:t>
            </a:r>
            <a:r>
              <a:rPr lang="en-US" sz="1800" baseline="30000" dirty="0">
                <a:solidFill>
                  <a:prstClr val="black"/>
                </a:solidFill>
                <a:latin typeface="Times New Roman" panose="02020603050405020304" pitchFamily="18" charset="0"/>
                <a:cs typeface="Times New Roman" panose="02020603050405020304" pitchFamily="18" charset="0"/>
              </a:rPr>
              <a:t>[16]</a:t>
            </a:r>
          </a:p>
          <a:p>
            <a:pPr>
              <a:lnSpc>
                <a:spcPct val="100000"/>
              </a:lnSpc>
              <a:spcBef>
                <a:spcPts val="600"/>
              </a:spcBef>
            </a:pPr>
            <a:r>
              <a:rPr lang="en-US" sz="1800" dirty="0">
                <a:latin typeface="Times New Roman" panose="02020603050405020304" pitchFamily="18" charset="0"/>
                <a:cs typeface="Times New Roman" panose="02020603050405020304" pitchFamily="18" charset="0"/>
              </a:rPr>
              <a:t>Objective function (OF) bias causing stalling and un-optimal local solutions</a:t>
            </a:r>
            <a:r>
              <a:rPr lang="en-US" sz="1800" baseline="30000" dirty="0">
                <a:solidFill>
                  <a:prstClr val="black"/>
                </a:solidFill>
                <a:latin typeface="Times New Roman" panose="02020603050405020304" pitchFamily="18" charset="0"/>
                <a:cs typeface="Times New Roman" panose="02020603050405020304" pitchFamily="18" charset="0"/>
              </a:rPr>
              <a:t> [17]</a:t>
            </a:r>
          </a:p>
          <a:p>
            <a:pPr marL="0" indent="0">
              <a:lnSpc>
                <a:spcPct val="100000"/>
              </a:lnSpc>
              <a:spcBef>
                <a:spcPts val="600"/>
              </a:spcBef>
              <a:buNone/>
            </a:pPr>
            <a:endParaRPr lang="en-US" sz="1800" b="1" dirty="0">
              <a:solidFill>
                <a:prstClr val="black"/>
              </a:solidFill>
              <a:latin typeface="Times New Roman" panose="02020603050405020304" pitchFamily="18" charset="0"/>
              <a:cs typeface="Times New Roman" panose="02020603050405020304" pitchFamily="18" charset="0"/>
            </a:endParaRPr>
          </a:p>
          <a:p>
            <a:pPr marL="0" indent="0">
              <a:lnSpc>
                <a:spcPct val="100000"/>
              </a:lnSpc>
              <a:spcBef>
                <a:spcPts val="600"/>
              </a:spcBef>
              <a:buNone/>
            </a:pPr>
            <a:r>
              <a:rPr lang="en-US" sz="1800" b="1" dirty="0">
                <a:solidFill>
                  <a:prstClr val="black"/>
                </a:solidFill>
                <a:latin typeface="Times New Roman" panose="02020603050405020304" pitchFamily="18" charset="0"/>
                <a:cs typeface="Times New Roman" panose="02020603050405020304" pitchFamily="18" charset="0"/>
              </a:rPr>
              <a:t>Drawbacks of Conventional OF Modeling:</a:t>
            </a:r>
          </a:p>
          <a:p>
            <a:pPr>
              <a:lnSpc>
                <a:spcPct val="100000"/>
              </a:lnSpc>
              <a:spcBef>
                <a:spcPts val="600"/>
              </a:spcBef>
            </a:pPr>
            <a:r>
              <a:rPr lang="en-US" sz="1800" dirty="0">
                <a:solidFill>
                  <a:prstClr val="black"/>
                </a:solidFill>
                <a:latin typeface="Times New Roman" panose="02020603050405020304" pitchFamily="18" charset="0"/>
                <a:cs typeface="Times New Roman" panose="02020603050405020304" pitchFamily="18" charset="0"/>
              </a:rPr>
              <a:t>Unbounded outputs lead to OF bias and dominated solutions </a:t>
            </a:r>
            <a:r>
              <a:rPr lang="en-US" sz="1800" baseline="30000" dirty="0">
                <a:solidFill>
                  <a:prstClr val="black"/>
                </a:solidFill>
                <a:latin typeface="Times New Roman" panose="02020603050405020304" pitchFamily="18" charset="0"/>
                <a:cs typeface="Times New Roman" panose="02020603050405020304" pitchFamily="18" charset="0"/>
              </a:rPr>
              <a:t>[18]</a:t>
            </a:r>
          </a:p>
          <a:p>
            <a:pPr>
              <a:lnSpc>
                <a:spcPct val="100000"/>
              </a:lnSpc>
              <a:spcBef>
                <a:spcPts val="600"/>
              </a:spcBef>
            </a:pPr>
            <a:r>
              <a:rPr lang="en-US" sz="1800" dirty="0">
                <a:solidFill>
                  <a:prstClr val="black"/>
                </a:solidFill>
                <a:latin typeface="Times New Roman" panose="02020603050405020304" pitchFamily="18" charset="0"/>
                <a:cs typeface="Times New Roman" panose="02020603050405020304" pitchFamily="18" charset="0"/>
              </a:rPr>
              <a:t>Reference as lowest OF value is useful for tuning, not optimization</a:t>
            </a:r>
          </a:p>
          <a:p>
            <a:pPr>
              <a:lnSpc>
                <a:spcPct val="100000"/>
              </a:lnSpc>
              <a:spcBef>
                <a:spcPts val="600"/>
              </a:spcBef>
            </a:pPr>
            <a:r>
              <a:rPr lang="en-US" sz="1800" dirty="0">
                <a:solidFill>
                  <a:prstClr val="black"/>
                </a:solidFill>
                <a:latin typeface="Times New Roman" panose="02020603050405020304" pitchFamily="18" charset="0"/>
                <a:cs typeface="Times New Roman" panose="02020603050405020304" pitchFamily="18" charset="0"/>
              </a:rPr>
              <a:t>Negative integers increases complexity </a:t>
            </a:r>
            <a:r>
              <a:rPr lang="en-US" sz="1800" baseline="30000" dirty="0">
                <a:solidFill>
                  <a:prstClr val="black"/>
                </a:solidFill>
                <a:latin typeface="Times New Roman" panose="02020603050405020304" pitchFamily="18" charset="0"/>
                <a:cs typeface="Times New Roman" panose="02020603050405020304" pitchFamily="18" charset="0"/>
              </a:rPr>
              <a:t>[19]</a:t>
            </a:r>
          </a:p>
          <a:p>
            <a:pPr>
              <a:lnSpc>
                <a:spcPct val="100000"/>
              </a:lnSpc>
              <a:spcBef>
                <a:spcPts val="600"/>
              </a:spcBef>
            </a:pPr>
            <a:r>
              <a:rPr lang="en-US" sz="1800" dirty="0">
                <a:solidFill>
                  <a:prstClr val="black"/>
                </a:solidFill>
                <a:latin typeface="Times New Roman" panose="02020603050405020304" pitchFamily="18" charset="0"/>
                <a:cs typeface="Times New Roman" panose="02020603050405020304" pitchFamily="18" charset="0"/>
              </a:rPr>
              <a:t>Sensitivity to performance improvements decays in exponential OFs </a:t>
            </a:r>
          </a:p>
          <a:p>
            <a:pPr>
              <a:lnSpc>
                <a:spcPct val="100000"/>
              </a:lnSpc>
              <a:spcBef>
                <a:spcPts val="600"/>
              </a:spcBef>
            </a:pPr>
            <a:r>
              <a:rPr lang="en-US" sz="1800" dirty="0">
                <a:solidFill>
                  <a:prstClr val="black"/>
                </a:solidFill>
                <a:latin typeface="Times New Roman" panose="02020603050405020304" pitchFamily="18" charset="0"/>
                <a:cs typeface="Times New Roman" panose="02020603050405020304" pitchFamily="18" charset="0"/>
              </a:rPr>
              <a:t>Tuning weights of OFs complex time-consuming process</a:t>
            </a:r>
          </a:p>
          <a:p>
            <a:pPr marL="0" indent="0">
              <a:lnSpc>
                <a:spcPct val="100000"/>
              </a:lnSpc>
              <a:spcBef>
                <a:spcPts val="600"/>
              </a:spcBef>
              <a:buNone/>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3" name="Picture 12" descr="Chart, line chart&#10;&#10;Description automatically generated">
            <a:extLst>
              <a:ext uri="{FF2B5EF4-FFF2-40B4-BE49-F238E27FC236}">
                <a16:creationId xmlns:a16="http://schemas.microsoft.com/office/drawing/2014/main" id="{512DCDC8-E7AF-674A-1713-F7BBDCCE81C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916" t="5717" r="8589" b="1697"/>
          <a:stretch/>
        </p:blipFill>
        <p:spPr>
          <a:xfrm>
            <a:off x="7059054" y="2412796"/>
            <a:ext cx="4721290" cy="2808516"/>
          </a:xfrm>
          <a:prstGeom prst="rect">
            <a:avLst/>
          </a:prstGeom>
        </p:spPr>
      </p:pic>
      <p:grpSp>
        <p:nvGrpSpPr>
          <p:cNvPr id="17" name="Group 16">
            <a:extLst>
              <a:ext uri="{FF2B5EF4-FFF2-40B4-BE49-F238E27FC236}">
                <a16:creationId xmlns:a16="http://schemas.microsoft.com/office/drawing/2014/main" id="{8CFD2B01-DCF6-BB57-6320-17E47C758D21}"/>
              </a:ext>
            </a:extLst>
          </p:cNvPr>
          <p:cNvGrpSpPr/>
          <p:nvPr/>
        </p:nvGrpSpPr>
        <p:grpSpPr>
          <a:xfrm>
            <a:off x="8331453" y="838781"/>
            <a:ext cx="2903736" cy="1468658"/>
            <a:chOff x="8433788" y="3969657"/>
            <a:chExt cx="2903736" cy="1733462"/>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72816EC-2D65-E65F-50F6-9555070D87EC}"/>
                    </a:ext>
                  </a:extLst>
                </p:cNvPr>
                <p:cNvSpPr txBox="1"/>
                <p:nvPr/>
              </p:nvSpPr>
              <p:spPr>
                <a:xfrm>
                  <a:off x="8433788" y="3969657"/>
                  <a:ext cx="1274542" cy="657039"/>
                </a:xfrm>
                <a:prstGeom prst="rect">
                  <a:avLst/>
                </a:prstGeom>
                <a:noFill/>
              </p:spPr>
              <p:txBody>
                <a:bodyPr wrap="square">
                  <a:spAutoFit/>
                </a:bodyPr>
                <a:lstStyle/>
                <a:p>
                  <a:pPr algn="r">
                    <a:spcAft>
                      <a:spcPts val="600"/>
                    </a:spcAft>
                  </a:pPr>
                  <a14:m>
                    <m:oMathPara xmlns:m="http://schemas.openxmlformats.org/officeDocument/2006/math">
                      <m:oMathParaPr>
                        <m:jc m:val="centerGroup"/>
                      </m:oMathParaPr>
                      <m:oMath xmlns:m="http://schemas.openxmlformats.org/officeDocument/2006/math">
                        <m:sSubSup>
                          <m:sSubSupPr>
                            <m:ctrlPr>
                              <a:rPr lang="en-CA" sz="14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𝑂𝐹</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𝑡𝑜𝑟</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up>
                            <m:r>
                              <a:rPr lang="en-CA" sz="1400" i="1">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CA" sz="1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CA" sz="1400" i="1">
                                    <a:latin typeface="Cambria Math" panose="02040503050406030204" pitchFamily="18" charset="0"/>
                                    <a:ea typeface="Calibri" panose="020F0502020204030204" pitchFamily="34" charset="0"/>
                                    <a:cs typeface="Times New Roman" panose="02020603050405020304" pitchFamily="18" charset="0"/>
                                  </a:rPr>
                                </m:ctrlPr>
                              </m:sSubPr>
                              <m:e>
                                <m:r>
                                  <a:rPr lang="en-CA" sz="1400" i="1">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n-CA" sz="1400" i="1">
                                        <a:latin typeface="Cambria Math" panose="02040503050406030204" pitchFamily="18" charset="0"/>
                                        <a:ea typeface="Calibri" panose="020F0502020204030204" pitchFamily="34" charset="0"/>
                                        <a:cs typeface="Times New Roman" panose="02020603050405020304" pitchFamily="18" charset="0"/>
                                      </a:rPr>
                                    </m:ctrlPr>
                                  </m:sSubPr>
                                  <m:e>
                                    <m:r>
                                      <a:rPr lang="en-CA" sz="1400" i="1">
                                        <a:latin typeface="Cambria Math" panose="02040503050406030204" pitchFamily="18" charset="0"/>
                                        <a:ea typeface="Calibri" panose="020F0502020204030204" pitchFamily="34" charset="0"/>
                                        <a:cs typeface="Times New Roman" panose="02020603050405020304" pitchFamily="18" charset="0"/>
                                      </a:rPr>
                                      <m:t>𝑟𝑒𝑓</m:t>
                                    </m:r>
                                  </m:e>
                                  <m:sub>
                                    <m:r>
                                      <a:rPr lang="en-CA" sz="1400" i="1" smtClean="0">
                                        <a:latin typeface="Cambria Math" panose="02040503050406030204" pitchFamily="18" charset="0"/>
                                        <a:ea typeface="Calibri" panose="020F0502020204030204" pitchFamily="34" charset="0"/>
                                        <a:cs typeface="Times New Roman" panose="02020603050405020304" pitchFamily="18" charset="0"/>
                                      </a:rPr>
                                      <m:t>𝑖</m:t>
                                    </m:r>
                                  </m:sub>
                                </m:sSub>
                              </m:sub>
                            </m:sSub>
                          </m:num>
                          <m:den>
                            <m:sSub>
                              <m:sSubPr>
                                <m:ctrlPr>
                                  <a:rPr lang="en-CA" sz="1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𝑜𝑢𝑡</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den>
                        </m:f>
                      </m:oMath>
                    </m:oMathPara>
                  </a14:m>
                  <a:endParaRPr lang="en-CA" sz="1400" i="1" dirty="0">
                    <a:effectLst/>
                    <a:latin typeface="Cambria Math" panose="02040503050406030204" pitchFamily="18"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F87D4503-0963-3638-D479-58638D4C853B}"/>
                    </a:ext>
                  </a:extLst>
                </p:cNvPr>
                <p:cNvSpPr txBox="1">
                  <a:spLocks noRot="1" noChangeAspect="1" noMove="1" noResize="1" noEditPoints="1" noAdjustHandles="1" noChangeArrowheads="1" noChangeShapeType="1" noTextEdit="1"/>
                </p:cNvSpPr>
                <p:nvPr/>
              </p:nvSpPr>
              <p:spPr>
                <a:xfrm>
                  <a:off x="8433788" y="3969657"/>
                  <a:ext cx="1274542" cy="6570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DC0CE70-7E8F-99C1-21EF-F8FEDFE68C4A}"/>
                    </a:ext>
                  </a:extLst>
                </p:cNvPr>
                <p:cNvSpPr txBox="1"/>
                <p:nvPr/>
              </p:nvSpPr>
              <p:spPr>
                <a:xfrm>
                  <a:off x="8433788" y="4604914"/>
                  <a:ext cx="1941991" cy="551113"/>
                </a:xfrm>
                <a:prstGeom prst="rect">
                  <a:avLst/>
                </a:prstGeom>
                <a:noFill/>
              </p:spPr>
              <p:txBody>
                <a:bodyPr wrap="square">
                  <a:spAutoFit/>
                </a:bodyPr>
                <a:lstStyle/>
                <a:p>
                  <a:pPr algn="r">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𝑂𝐹</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𝑡𝑜𝑟</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up>
                            <m:r>
                              <a:rPr lang="en-CA" sz="1400" i="1">
                                <a:effectLst/>
                                <a:latin typeface="Cambria Math" panose="02040503050406030204" pitchFamily="18" charset="0"/>
                                <a:ea typeface="Calibri" panose="020F0502020204030204" pitchFamily="34" charset="0"/>
                                <a:cs typeface="Times New Roman" panose="02020603050405020304" pitchFamily="18" charset="0"/>
                              </a:rPr>
                              <m:t>3</m:t>
                            </m:r>
                          </m:sup>
                        </m:sSubSup>
                        <m:r>
                          <a:rPr lang="en-CA" sz="14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𝑟𝑒𝑓</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r>
                              <a:rPr lang="en-CA"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𝑜𝑢𝑡</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e>
                        </m:d>
                      </m:oMath>
                    </m:oMathPara>
                  </a14:m>
                  <a:endParaRPr lang="en-CA" sz="1400" dirty="0"/>
                </a:p>
              </p:txBody>
            </p:sp>
          </mc:Choice>
          <mc:Fallback xmlns="">
            <p:sp>
              <p:nvSpPr>
                <p:cNvPr id="10" name="TextBox 9">
                  <a:extLst>
                    <a:ext uri="{FF2B5EF4-FFF2-40B4-BE49-F238E27FC236}">
                      <a16:creationId xmlns:a16="http://schemas.microsoft.com/office/drawing/2014/main" id="{AA2643F2-0154-6163-CEA8-812A8ACF9C7D}"/>
                    </a:ext>
                  </a:extLst>
                </p:cNvPr>
                <p:cNvSpPr txBox="1">
                  <a:spLocks noRot="1" noChangeAspect="1" noMove="1" noResize="1" noEditPoints="1" noAdjustHandles="1" noChangeArrowheads="1" noChangeShapeType="1" noTextEdit="1"/>
                </p:cNvSpPr>
                <p:nvPr/>
              </p:nvSpPr>
              <p:spPr>
                <a:xfrm>
                  <a:off x="8433788" y="4604914"/>
                  <a:ext cx="1941991" cy="55111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96EC72-D940-E32B-16E5-81119719D16C}"/>
                    </a:ext>
                  </a:extLst>
                </p:cNvPr>
                <p:cNvSpPr txBox="1"/>
                <p:nvPr/>
              </p:nvSpPr>
              <p:spPr>
                <a:xfrm>
                  <a:off x="8433788" y="5152840"/>
                  <a:ext cx="2013012" cy="550279"/>
                </a:xfrm>
                <a:prstGeom prst="rect">
                  <a:avLst/>
                </a:prstGeom>
                <a:noFill/>
              </p:spPr>
              <p:txBody>
                <a:bodyPr wrap="square">
                  <a:spAutoFit/>
                </a:bodyPr>
                <a:lstStyle/>
                <a:p>
                  <a:pPr algn="r">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CA" sz="14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𝑂𝐹</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𝑡𝑜𝑟</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up>
                            <m:r>
                              <a:rPr lang="en-CA" sz="14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CA" sz="14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𝑟𝑒𝑓</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r>
                              <a:rPr lang="en-CA"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𝑇</m:t>
                                </m:r>
                              </m:e>
                              <m:sub>
                                <m:sSub>
                                  <m:sSubPr>
                                    <m:ctrlPr>
                                      <a:rPr lang="en-CA"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400" i="1">
                                        <a:effectLst/>
                                        <a:latin typeface="Cambria Math" panose="02040503050406030204" pitchFamily="18" charset="0"/>
                                        <a:ea typeface="Calibri" panose="020F0502020204030204" pitchFamily="34" charset="0"/>
                                        <a:cs typeface="Times New Roman" panose="02020603050405020304" pitchFamily="18" charset="0"/>
                                      </a:rPr>
                                      <m:t>𝑜𝑢𝑡</m:t>
                                    </m:r>
                                  </m:e>
                                  <m:sub>
                                    <m:r>
                                      <a:rPr lang="en-CA" sz="1400" i="1">
                                        <a:effectLst/>
                                        <a:latin typeface="Cambria Math" panose="02040503050406030204" pitchFamily="18" charset="0"/>
                                        <a:ea typeface="Calibri" panose="020F0502020204030204" pitchFamily="34" charset="0"/>
                                        <a:cs typeface="Times New Roman" panose="02020603050405020304" pitchFamily="18" charset="0"/>
                                      </a:rPr>
                                      <m:t>𝑖</m:t>
                                    </m:r>
                                  </m:sub>
                                </m:sSub>
                              </m:sub>
                            </m:sSub>
                          </m:e>
                        </m:d>
                      </m:oMath>
                    </m:oMathPara>
                  </a14:m>
                  <a:endParaRPr lang="en-CA" sz="1800" i="1" dirty="0">
                    <a:effectLst/>
                    <a:latin typeface="Cambria Math" panose="02040503050406030204" pitchFamily="18"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714BD34D-660A-BE40-971E-7D0F36177319}"/>
                    </a:ext>
                  </a:extLst>
                </p:cNvPr>
                <p:cNvSpPr txBox="1">
                  <a:spLocks noRot="1" noChangeAspect="1" noMove="1" noResize="1" noEditPoints="1" noAdjustHandles="1" noChangeArrowheads="1" noChangeShapeType="1" noTextEdit="1"/>
                </p:cNvSpPr>
                <p:nvPr/>
              </p:nvSpPr>
              <p:spPr>
                <a:xfrm>
                  <a:off x="8433788" y="5152840"/>
                  <a:ext cx="2013012" cy="550279"/>
                </a:xfrm>
                <a:prstGeom prst="rect">
                  <a:avLst/>
                </a:prstGeom>
                <a:blipFill>
                  <a:blip r:embed="rId7"/>
                  <a:stretch>
                    <a:fillRect/>
                  </a:stretch>
                </a:blipFill>
              </p:spPr>
              <p:txBody>
                <a:bodyPr/>
                <a:lstStyle/>
                <a:p>
                  <a:r>
                    <a:rPr lang="en-CA">
                      <a:noFill/>
                    </a:rPr>
                    <a:t> </a:t>
                  </a:r>
                </a:p>
              </p:txBody>
            </p:sp>
          </mc:Fallback>
        </mc:AlternateContent>
        <p:sp>
          <p:nvSpPr>
            <p:cNvPr id="21" name="TextBox 20">
              <a:extLst>
                <a:ext uri="{FF2B5EF4-FFF2-40B4-BE49-F238E27FC236}">
                  <a16:creationId xmlns:a16="http://schemas.microsoft.com/office/drawing/2014/main" id="{547AA673-A1DF-3A02-9701-17081913EE54}"/>
                </a:ext>
              </a:extLst>
            </p:cNvPr>
            <p:cNvSpPr txBox="1"/>
            <p:nvPr/>
          </p:nvSpPr>
          <p:spPr>
            <a:xfrm>
              <a:off x="10975758" y="4150379"/>
              <a:ext cx="36176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a:t>
              </a:r>
              <a:endParaRPr lang="en-CA" sz="1200" dirty="0"/>
            </a:p>
          </p:txBody>
        </p:sp>
        <p:sp>
          <p:nvSpPr>
            <p:cNvPr id="22" name="TextBox 21">
              <a:extLst>
                <a:ext uri="{FF2B5EF4-FFF2-40B4-BE49-F238E27FC236}">
                  <a16:creationId xmlns:a16="http://schemas.microsoft.com/office/drawing/2014/main" id="{3DF071B1-EE7C-9195-1E6E-5B941FE65452}"/>
                </a:ext>
              </a:extLst>
            </p:cNvPr>
            <p:cNvSpPr txBox="1"/>
            <p:nvPr/>
          </p:nvSpPr>
          <p:spPr>
            <a:xfrm>
              <a:off x="10975758" y="4740529"/>
              <a:ext cx="36176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a:t>
              </a:r>
              <a:endParaRPr lang="en-CA" sz="1200" dirty="0"/>
            </a:p>
          </p:txBody>
        </p:sp>
        <p:sp>
          <p:nvSpPr>
            <p:cNvPr id="23" name="TextBox 22">
              <a:extLst>
                <a:ext uri="{FF2B5EF4-FFF2-40B4-BE49-F238E27FC236}">
                  <a16:creationId xmlns:a16="http://schemas.microsoft.com/office/drawing/2014/main" id="{6BA47F65-2938-26D8-2B35-26D5F3DC29C9}"/>
                </a:ext>
              </a:extLst>
            </p:cNvPr>
            <p:cNvSpPr txBox="1"/>
            <p:nvPr/>
          </p:nvSpPr>
          <p:spPr>
            <a:xfrm>
              <a:off x="10975758" y="5285936"/>
              <a:ext cx="361766"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(3)</a:t>
              </a:r>
              <a:endParaRPr lang="en-CA" sz="1200" dirty="0"/>
            </a:p>
          </p:txBody>
        </p:sp>
      </p:grpSp>
      <p:sp>
        <p:nvSpPr>
          <p:cNvPr id="16" name="TextBox 15">
            <a:extLst>
              <a:ext uri="{FF2B5EF4-FFF2-40B4-BE49-F238E27FC236}">
                <a16:creationId xmlns:a16="http://schemas.microsoft.com/office/drawing/2014/main" id="{3C74C773-FC95-86D6-1CBA-548EC1226CCD}"/>
              </a:ext>
            </a:extLst>
          </p:cNvPr>
          <p:cNvSpPr txBox="1"/>
          <p:nvPr/>
        </p:nvSpPr>
        <p:spPr>
          <a:xfrm>
            <a:off x="7059055" y="5169259"/>
            <a:ext cx="4721290" cy="461665"/>
          </a:xfrm>
          <a:prstGeom prst="rect">
            <a:avLst/>
          </a:prstGeom>
          <a:noFill/>
        </p:spPr>
        <p:txBody>
          <a:bodyPr wrap="square">
            <a:spAutoFit/>
          </a:bodyPr>
          <a:lstStyle/>
          <a:p>
            <a:r>
              <a:rPr lang="en-US" sz="1200" dirty="0">
                <a:effectLst/>
                <a:latin typeface="Times New Roman" panose="02020603050405020304" pitchFamily="18" charset="0"/>
                <a:ea typeface="Malgun Gothic" panose="020B0503020000020004" pitchFamily="34" charset="-127"/>
              </a:rPr>
              <a:t>Fig. </a:t>
            </a:r>
            <a:r>
              <a:rPr lang="en-US" sz="1200" dirty="0">
                <a:latin typeface="Times New Roman" panose="02020603050405020304" pitchFamily="18" charset="0"/>
                <a:ea typeface="Malgun Gothic" panose="020B0503020000020004" pitchFamily="34" charset="-127"/>
              </a:rPr>
              <a:t>8</a:t>
            </a:r>
            <a:r>
              <a:rPr lang="en-US" sz="1200" dirty="0">
                <a:effectLst/>
                <a:latin typeface="Times New Roman" panose="02020603050405020304" pitchFamily="18" charset="0"/>
                <a:ea typeface="Malgun Gothic" panose="020B0503020000020004" pitchFamily="34" charset="-127"/>
              </a:rPr>
              <a:t>. Three conventionally used OFs given by (1), (2) and (3) are evaluated over a 60% range of the base design. </a:t>
            </a:r>
            <a:r>
              <a:rPr lang="en-US" sz="1200" dirty="0">
                <a:solidFill>
                  <a:srgbClr val="000000"/>
                </a:solidFill>
                <a:effectLst/>
                <a:latin typeface="Times New Roman" panose="02020603050405020304" pitchFamily="18" charset="0"/>
                <a:ea typeface="Malgun Gothic" panose="020B0503020000020004" pitchFamily="34" charset="-127"/>
              </a:rPr>
              <a:t>[</a:t>
            </a:r>
            <a:r>
              <a:rPr lang="en-US" sz="1200" dirty="0">
                <a:solidFill>
                  <a:srgbClr val="000000"/>
                </a:solidFill>
                <a:latin typeface="Times New Roman" panose="02020603050405020304" pitchFamily="18" charset="0"/>
                <a:ea typeface="Malgun Gothic" panose="020B0503020000020004" pitchFamily="34" charset="-127"/>
              </a:rPr>
              <a:t>20</a:t>
            </a:r>
            <a:r>
              <a:rPr lang="en-US" sz="1200" dirty="0">
                <a:solidFill>
                  <a:srgbClr val="000000"/>
                </a:solidFill>
                <a:effectLst/>
                <a:latin typeface="Times New Roman" panose="02020603050405020304" pitchFamily="18" charset="0"/>
                <a:ea typeface="Malgun Gothic" panose="020B0503020000020004" pitchFamily="34" charset="-127"/>
              </a:rPr>
              <a:t>]–[22]</a:t>
            </a:r>
            <a:endParaRPr lang="en-CA" dirty="0"/>
          </a:p>
        </p:txBody>
      </p:sp>
    </p:spTree>
    <p:extLst>
      <p:ext uri="{BB962C8B-B14F-4D97-AF65-F5344CB8AC3E}">
        <p14:creationId xmlns:p14="http://schemas.microsoft.com/office/powerpoint/2010/main" val="3284505927"/>
      </p:ext>
    </p:extLst>
  </p:cSld>
  <p:clrMapOvr>
    <a:masterClrMapping/>
  </p:clrMapOvr>
</p:sld>
</file>

<file path=ppt/theme/theme1.xml><?xml version="1.0" encoding="utf-8"?>
<a:theme xmlns:a="http://schemas.openxmlformats.org/drawingml/2006/main" name="UWindsorTemplat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UWindsorTemplat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WindsorTemplat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UWindsorTemplat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UWindsorTemplat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21218</TotalTime>
  <Words>5356</Words>
  <Application>Microsoft Office PowerPoint</Application>
  <PresentationFormat>Widescreen</PresentationFormat>
  <Paragraphs>530</Paragraphs>
  <Slides>28</Slides>
  <Notes>14</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28</vt:i4>
      </vt:variant>
    </vt:vector>
  </HeadingPairs>
  <TitlesOfParts>
    <vt:vector size="41" baseType="lpstr">
      <vt:lpstr>Arial</vt:lpstr>
      <vt:lpstr>Calibri</vt:lpstr>
      <vt:lpstr>Calibri Light</vt:lpstr>
      <vt:lpstr>Cambria Math</vt:lpstr>
      <vt:lpstr>Constantia</vt:lpstr>
      <vt:lpstr>Symbol</vt:lpstr>
      <vt:lpstr>Times New Roman</vt:lpstr>
      <vt:lpstr>UWindsorTemplate</vt:lpstr>
      <vt:lpstr>2_UWindsorTemplate</vt:lpstr>
      <vt:lpstr>1_UWindsorTemplate</vt:lpstr>
      <vt:lpstr>3_UWindsorTemplate</vt:lpstr>
      <vt:lpstr>4_UWindsorTemplate</vt:lpstr>
      <vt:lpstr>Office Theme</vt:lpstr>
      <vt:lpstr>PowerPoint Presentation</vt:lpstr>
      <vt:lpstr>Outline</vt:lpstr>
      <vt:lpstr>Research Objectives</vt:lpstr>
      <vt:lpstr>Current Electric Vehicles</vt:lpstr>
      <vt:lpstr>Tractive Electric Motors</vt:lpstr>
      <vt:lpstr>Tractive Induction Motor Structure</vt:lpstr>
      <vt:lpstr>Optimization Algorithms</vt:lpstr>
      <vt:lpstr>Induction Motor Modeling for Optimization</vt:lpstr>
      <vt:lpstr>Objective Function Modeling and Bias</vt:lpstr>
      <vt:lpstr>Considering Dynamic Operation Through Drive Cycle</vt:lpstr>
      <vt:lpstr>Knowledge Gap &amp; Novelty</vt:lpstr>
      <vt:lpstr>Input Variables and Optimization Objectives</vt:lpstr>
      <vt:lpstr>Permeance Based Equivalent Circuit Model</vt:lpstr>
      <vt:lpstr>Permeance Based Equivalent Circuit Model Validation</vt:lpstr>
      <vt:lpstr>Optimization Algorithm Selection</vt:lpstr>
      <vt:lpstr>Novel Hyperbolic Tangent Based Objective Functions</vt:lpstr>
      <vt:lpstr>Modified Adaptive Restart Genetic Algorithm</vt:lpstr>
      <vt:lpstr>Drive Cycle Reduction using Energy Center of Gravity</vt:lpstr>
      <vt:lpstr>Energy Center of Gravity Clustering</vt:lpstr>
      <vt:lpstr>Optimization Considering Dynamic Operation</vt:lpstr>
      <vt:lpstr>Adaptive Restart Genetic Algorithm Performance</vt:lpstr>
      <vt:lpstr>Optimal Rotor Bar Shape and Objective Performance</vt:lpstr>
      <vt:lpstr>Concluding Statements</vt:lpstr>
      <vt:lpstr>Future Research Scope</vt:lpstr>
      <vt:lpstr>Publication to Date</vt:lpstr>
      <vt:lpstr>Comments &amp; Questions</vt:lpstr>
      <vt:lpstr>References</vt:lpstr>
      <vt:lpstr>References</vt:lpstr>
    </vt:vector>
  </TitlesOfParts>
  <Company>University of Windsor -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mukunda</dc:creator>
  <cp:lastModifiedBy>Tim Stachl</cp:lastModifiedBy>
  <cp:revision>932</cp:revision>
  <dcterms:created xsi:type="dcterms:W3CDTF">2019-10-03T16:32:14Z</dcterms:created>
  <dcterms:modified xsi:type="dcterms:W3CDTF">2022-05-19T13:30:10Z</dcterms:modified>
</cp:coreProperties>
</file>